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696" r:id="rId3"/>
    <p:sldMasterId id="2147483708" r:id="rId4"/>
    <p:sldMasterId id="2147483720" r:id="rId5"/>
    <p:sldMasterId id="2147483732" r:id="rId6"/>
  </p:sldMasterIdLst>
  <p:sldIdLst>
    <p:sldId id="264" r:id="rId7"/>
    <p:sldId id="257" r:id="rId8"/>
    <p:sldId id="261" r:id="rId9"/>
    <p:sldId id="265" r:id="rId10"/>
    <p:sldId id="262" r:id="rId11"/>
    <p:sldId id="266" r:id="rId12"/>
    <p:sldId id="258" r:id="rId13"/>
    <p:sldId id="267" r:id="rId14"/>
    <p:sldId id="268" r:id="rId15"/>
    <p:sldId id="270" r:id="rId16"/>
    <p:sldId id="263" r:id="rId17"/>
    <p:sldId id="269" r:id="rId18"/>
    <p:sldId id="259" r:id="rId19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FF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D50C3F-CAF4-42D1-B9E0-D4B43669F07C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53C347B-F3A4-48C5-9B34-843A26E72DE6}">
      <dgm:prSet phldrT="[Text]"/>
      <dgm:spPr>
        <a:xfrm>
          <a:off x="0" y="0"/>
          <a:ext cx="9144000" cy="937617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/>
          <a:r>
            <a:rPr lang="hr-HR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    Nabroji zajednička obilježja živih bića.</a:t>
          </a:r>
          <a:endParaRPr lang="en-GB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FCECB2D5-0698-42BB-8307-69787C2A61CA}" type="parTrans" cxnId="{DA9BFF5C-9D0A-4EFD-90F2-E2E3DEB028AF}">
      <dgm:prSet/>
      <dgm:spPr/>
      <dgm:t>
        <a:bodyPr/>
        <a:lstStyle/>
        <a:p>
          <a:endParaRPr lang="en-GB"/>
        </a:p>
      </dgm:t>
    </dgm:pt>
    <dgm:pt modelId="{84A09B5C-CBF6-45E2-95A8-3BFDBDB935B7}" type="sibTrans" cxnId="{DA9BFF5C-9D0A-4EFD-90F2-E2E3DEB028AF}">
      <dgm:prSet/>
      <dgm:spPr/>
      <dgm:t>
        <a:bodyPr/>
        <a:lstStyle/>
        <a:p>
          <a:endParaRPr lang="en-GB"/>
        </a:p>
      </dgm:t>
    </dgm:pt>
    <dgm:pt modelId="{6E811DB8-9256-4ABA-BEDB-3D61524D9482}">
      <dgm:prSet phldrT="[Text]"/>
      <dgm:spPr>
        <a:xfrm>
          <a:off x="0" y="4125515"/>
          <a:ext cx="9144000" cy="937617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/>
          <a:r>
            <a:rPr lang="hr-HR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Nabroji organele značajne samo za biljnu stanicu.</a:t>
          </a:r>
          <a:endParaRPr lang="en-GB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949C102-4A48-4C7D-A9AB-8E97BD2B4B98}" type="parTrans" cxnId="{B24672F4-9B72-40DC-867E-3FCDCFC4CEE0}">
      <dgm:prSet/>
      <dgm:spPr/>
      <dgm:t>
        <a:bodyPr/>
        <a:lstStyle/>
        <a:p>
          <a:endParaRPr lang="en-GB"/>
        </a:p>
      </dgm:t>
    </dgm:pt>
    <dgm:pt modelId="{6B903218-A020-40AF-8EDC-7BBD60B475E5}" type="sibTrans" cxnId="{B24672F4-9B72-40DC-867E-3FCDCFC4CEE0}">
      <dgm:prSet/>
      <dgm:spPr/>
      <dgm:t>
        <a:bodyPr/>
        <a:lstStyle/>
        <a:p>
          <a:endParaRPr lang="en-GB"/>
        </a:p>
      </dgm:t>
    </dgm:pt>
    <dgm:pt modelId="{2B08FAF4-9C98-4326-A3EA-5B412CD7F81F}">
      <dgm:prSet phldrT="[Text]"/>
      <dgm:spPr>
        <a:xfrm>
          <a:off x="0" y="5156894"/>
          <a:ext cx="9144000" cy="937617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r-HR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Usporedi uloge stanične membrane s državnim granicama (carinama).</a:t>
          </a:r>
          <a:endParaRPr lang="en-GB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35834C89-0D39-41DC-94C5-79D241EB7B82}" type="parTrans" cxnId="{6E60089D-71C0-4BD4-92F0-227E08A12AEA}">
      <dgm:prSet/>
      <dgm:spPr/>
      <dgm:t>
        <a:bodyPr/>
        <a:lstStyle/>
        <a:p>
          <a:endParaRPr lang="en-GB"/>
        </a:p>
      </dgm:t>
    </dgm:pt>
    <dgm:pt modelId="{872B0037-F7AE-4403-9BED-2C70EE026580}" type="sibTrans" cxnId="{6E60089D-71C0-4BD4-92F0-227E08A12AEA}">
      <dgm:prSet/>
      <dgm:spPr/>
      <dgm:t>
        <a:bodyPr/>
        <a:lstStyle/>
        <a:p>
          <a:endParaRPr lang="en-GB"/>
        </a:p>
      </dgm:t>
    </dgm:pt>
    <dgm:pt modelId="{77F96DD3-B3EE-48E3-B30B-C56AB8BAD322}">
      <dgm:prSet phldrT="[Text]"/>
      <dgm:spPr>
        <a:xfrm>
          <a:off x="0" y="1031378"/>
          <a:ext cx="9144000" cy="937617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/>
          <a:r>
            <a:rPr lang="hr-HR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Navedi tri osnovne zakonitosti o stanicama.</a:t>
          </a:r>
          <a:endParaRPr lang="en-GB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CBC6840-5C25-4779-A6B2-8A6D52B1104A}" type="parTrans" cxnId="{3533AB1D-017D-44AB-A84A-99D537F8024D}">
      <dgm:prSet/>
      <dgm:spPr/>
      <dgm:t>
        <a:bodyPr/>
        <a:lstStyle/>
        <a:p>
          <a:endParaRPr lang="en-GB"/>
        </a:p>
      </dgm:t>
    </dgm:pt>
    <dgm:pt modelId="{F72B68B3-CE67-4493-B229-DDB901D31C55}" type="sibTrans" cxnId="{3533AB1D-017D-44AB-A84A-99D537F8024D}">
      <dgm:prSet/>
      <dgm:spPr/>
      <dgm:t>
        <a:bodyPr/>
        <a:lstStyle/>
        <a:p>
          <a:endParaRPr lang="en-GB"/>
        </a:p>
      </dgm:t>
    </dgm:pt>
    <dgm:pt modelId="{B29FF2E6-A9B5-4705-9670-412FCC219899}">
      <dgm:prSet phldrT="[Text]"/>
      <dgm:spPr>
        <a:xfrm>
          <a:off x="0" y="2062757"/>
          <a:ext cx="9144000" cy="937617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/>
          <a:r>
            <a:rPr lang="hr-HR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Objasni važnost mikroskopa u proučavanju stanica.</a:t>
          </a:r>
          <a:endParaRPr lang="en-GB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CDBCBA7-9B5B-473D-8DF7-5736CA96E5E5}" type="parTrans" cxnId="{4C952E66-9D05-4740-A2FF-A188C72F1A73}">
      <dgm:prSet/>
      <dgm:spPr/>
      <dgm:t>
        <a:bodyPr/>
        <a:lstStyle/>
        <a:p>
          <a:endParaRPr lang="en-GB"/>
        </a:p>
      </dgm:t>
    </dgm:pt>
    <dgm:pt modelId="{EBB54925-309A-48AF-8A8E-ACE5518D37BC}" type="sibTrans" cxnId="{4C952E66-9D05-4740-A2FF-A188C72F1A73}">
      <dgm:prSet/>
      <dgm:spPr/>
      <dgm:t>
        <a:bodyPr/>
        <a:lstStyle/>
        <a:p>
          <a:endParaRPr lang="en-GB"/>
        </a:p>
      </dgm:t>
    </dgm:pt>
    <dgm:pt modelId="{E08FD3FE-5FED-4AC3-89D6-BAB1C52A4F86}">
      <dgm:prSet phldrT="[Text]"/>
      <dgm:spPr>
        <a:xfrm>
          <a:off x="0" y="3094136"/>
          <a:ext cx="9144000" cy="937617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/>
          <a:r>
            <a:rPr lang="hr-HR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Koja su zajednička obilježja građe svih stanica.</a:t>
          </a:r>
          <a:endParaRPr lang="en-GB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E6C561B6-710F-48F0-8D97-5325DAEC5114}" type="parTrans" cxnId="{7D5836E8-12F0-4F5A-8197-47DF64B2386D}">
      <dgm:prSet/>
      <dgm:spPr/>
      <dgm:t>
        <a:bodyPr/>
        <a:lstStyle/>
        <a:p>
          <a:endParaRPr lang="en-GB"/>
        </a:p>
      </dgm:t>
    </dgm:pt>
    <dgm:pt modelId="{6E762FCB-3A0C-4FCB-8FF7-518BA1192119}" type="sibTrans" cxnId="{7D5836E8-12F0-4F5A-8197-47DF64B2386D}">
      <dgm:prSet/>
      <dgm:spPr/>
      <dgm:t>
        <a:bodyPr/>
        <a:lstStyle/>
        <a:p>
          <a:endParaRPr lang="en-GB"/>
        </a:p>
      </dgm:t>
    </dgm:pt>
    <dgm:pt modelId="{417C90B6-6F6E-4B26-A86B-B0D7569AC0C5}" type="pres">
      <dgm:prSet presAssocID="{9ED50C3F-CAF4-42D1-B9E0-D4B43669F07C}" presName="linear" presStyleCnt="0">
        <dgm:presLayoutVars>
          <dgm:dir/>
          <dgm:resizeHandles val="exact"/>
        </dgm:presLayoutVars>
      </dgm:prSet>
      <dgm:spPr/>
    </dgm:pt>
    <dgm:pt modelId="{3D05842A-F355-4C22-9E7C-31965AC2CCBD}" type="pres">
      <dgm:prSet presAssocID="{B53C347B-F3A4-48C5-9B34-843A26E72DE6}" presName="comp" presStyleCnt="0"/>
      <dgm:spPr/>
    </dgm:pt>
    <dgm:pt modelId="{82766365-ACA6-4471-A27F-6D8072D4AAB5}" type="pres">
      <dgm:prSet presAssocID="{B53C347B-F3A4-48C5-9B34-843A26E72DE6}" presName="box" presStyleLbl="node1" presStyleIdx="0" presStyleCnt="6"/>
      <dgm:spPr/>
    </dgm:pt>
    <dgm:pt modelId="{3D3D3C35-3B1A-4834-A9C0-67C69C8B2189}" type="pres">
      <dgm:prSet presAssocID="{B53C347B-F3A4-48C5-9B34-843A26E72DE6}" presName="img" presStyleLbl="fgImgPlace1" presStyleIdx="0" presStyleCnt="6"/>
      <dgm:spPr>
        <a:xfrm>
          <a:off x="93761" y="93761"/>
          <a:ext cx="1828800" cy="75009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0" b="-80000"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01843844-D581-4152-9DA5-22533D522C00}" type="pres">
      <dgm:prSet presAssocID="{B53C347B-F3A4-48C5-9B34-843A26E72DE6}" presName="text" presStyleLbl="node1" presStyleIdx="0" presStyleCnt="6">
        <dgm:presLayoutVars>
          <dgm:bulletEnabled val="1"/>
        </dgm:presLayoutVars>
      </dgm:prSet>
      <dgm:spPr/>
    </dgm:pt>
    <dgm:pt modelId="{B3C97027-FF97-457D-8610-32E56D923DE2}" type="pres">
      <dgm:prSet presAssocID="{84A09B5C-CBF6-45E2-95A8-3BFDBDB935B7}" presName="spacer" presStyleCnt="0"/>
      <dgm:spPr/>
    </dgm:pt>
    <dgm:pt modelId="{158AA1F7-D73A-4655-A7F1-000F80D06E56}" type="pres">
      <dgm:prSet presAssocID="{77F96DD3-B3EE-48E3-B30B-C56AB8BAD322}" presName="comp" presStyleCnt="0"/>
      <dgm:spPr/>
    </dgm:pt>
    <dgm:pt modelId="{3211EAA3-3B76-4D23-9EB3-ED8736D6D7D2}" type="pres">
      <dgm:prSet presAssocID="{77F96DD3-B3EE-48E3-B30B-C56AB8BAD322}" presName="box" presStyleLbl="node1" presStyleIdx="1" presStyleCnt="6"/>
      <dgm:spPr/>
    </dgm:pt>
    <dgm:pt modelId="{C1965D71-C8A6-4DA0-957D-2BD9279E0233}" type="pres">
      <dgm:prSet presAssocID="{77F96DD3-B3EE-48E3-B30B-C56AB8BAD322}" presName="img" presStyleLbl="fgImgPlace1" presStyleIdx="1" presStyleCnt="6"/>
      <dgm:spPr>
        <a:xfrm>
          <a:off x="93761" y="1125140"/>
          <a:ext cx="1828800" cy="75009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F6D16C86-BDB6-4A5F-892F-A3D955A611B4}" type="pres">
      <dgm:prSet presAssocID="{77F96DD3-B3EE-48E3-B30B-C56AB8BAD322}" presName="text" presStyleLbl="node1" presStyleIdx="1" presStyleCnt="6">
        <dgm:presLayoutVars>
          <dgm:bulletEnabled val="1"/>
        </dgm:presLayoutVars>
      </dgm:prSet>
      <dgm:spPr/>
    </dgm:pt>
    <dgm:pt modelId="{4E4C6F6B-256E-4500-8B5D-2DAF707E345A}" type="pres">
      <dgm:prSet presAssocID="{F72B68B3-CE67-4493-B229-DDB901D31C55}" presName="spacer" presStyleCnt="0"/>
      <dgm:spPr/>
    </dgm:pt>
    <dgm:pt modelId="{65A181B6-1676-4727-AB0F-EEE1AF642CE8}" type="pres">
      <dgm:prSet presAssocID="{B29FF2E6-A9B5-4705-9670-412FCC219899}" presName="comp" presStyleCnt="0"/>
      <dgm:spPr/>
    </dgm:pt>
    <dgm:pt modelId="{2F86AAED-EC9D-4E22-9389-AAD0FD54F2D2}" type="pres">
      <dgm:prSet presAssocID="{B29FF2E6-A9B5-4705-9670-412FCC219899}" presName="box" presStyleLbl="node1" presStyleIdx="2" presStyleCnt="6"/>
      <dgm:spPr/>
    </dgm:pt>
    <dgm:pt modelId="{61DADFC4-9127-4879-87CA-050A901BC7D9}" type="pres">
      <dgm:prSet presAssocID="{B29FF2E6-A9B5-4705-9670-412FCC219899}" presName="img" presStyleLbl="fgImgPlace1" presStyleIdx="2" presStyleCnt="6"/>
      <dgm:spPr>
        <a:xfrm>
          <a:off x="93761" y="2156519"/>
          <a:ext cx="1828800" cy="75009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2000" b="-102000"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267A7501-DA68-4D5F-A1F3-18C623A94E68}" type="pres">
      <dgm:prSet presAssocID="{B29FF2E6-A9B5-4705-9670-412FCC219899}" presName="text" presStyleLbl="node1" presStyleIdx="2" presStyleCnt="6">
        <dgm:presLayoutVars>
          <dgm:bulletEnabled val="1"/>
        </dgm:presLayoutVars>
      </dgm:prSet>
      <dgm:spPr/>
    </dgm:pt>
    <dgm:pt modelId="{1E3FB8FA-8F7B-4DAC-AAF2-AB152807D81A}" type="pres">
      <dgm:prSet presAssocID="{EBB54925-309A-48AF-8A8E-ACE5518D37BC}" presName="spacer" presStyleCnt="0"/>
      <dgm:spPr/>
    </dgm:pt>
    <dgm:pt modelId="{8AC4AEDF-2DC9-4B39-872A-E4BCBD5A022D}" type="pres">
      <dgm:prSet presAssocID="{E08FD3FE-5FED-4AC3-89D6-BAB1C52A4F86}" presName="comp" presStyleCnt="0"/>
      <dgm:spPr/>
    </dgm:pt>
    <dgm:pt modelId="{D419C6E3-77BB-4834-9469-3F848B481A53}" type="pres">
      <dgm:prSet presAssocID="{E08FD3FE-5FED-4AC3-89D6-BAB1C52A4F86}" presName="box" presStyleLbl="node1" presStyleIdx="3" presStyleCnt="6" custLinFactNeighborX="2452" custLinFactNeighborY="730"/>
      <dgm:spPr/>
    </dgm:pt>
    <dgm:pt modelId="{B623F966-B10A-46C8-A968-56C6536D0A12}" type="pres">
      <dgm:prSet presAssocID="{E08FD3FE-5FED-4AC3-89D6-BAB1C52A4F86}" presName="img" presStyleLbl="fgImgPlace1" presStyleIdx="3" presStyleCnt="6"/>
      <dgm:spPr>
        <a:xfrm>
          <a:off x="93761" y="3187898"/>
          <a:ext cx="1828800" cy="75009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0" b="-50000"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9C04C171-7419-4741-966D-CA2EF6833BC1}" type="pres">
      <dgm:prSet presAssocID="{E08FD3FE-5FED-4AC3-89D6-BAB1C52A4F86}" presName="text" presStyleLbl="node1" presStyleIdx="3" presStyleCnt="6">
        <dgm:presLayoutVars>
          <dgm:bulletEnabled val="1"/>
        </dgm:presLayoutVars>
      </dgm:prSet>
      <dgm:spPr/>
    </dgm:pt>
    <dgm:pt modelId="{50FBAEC5-9D58-432E-970C-7B2A7869E003}" type="pres">
      <dgm:prSet presAssocID="{6E762FCB-3A0C-4FCB-8FF7-518BA1192119}" presName="spacer" presStyleCnt="0"/>
      <dgm:spPr/>
    </dgm:pt>
    <dgm:pt modelId="{DE5939FD-22CD-48BC-B414-9AF7DF35E41A}" type="pres">
      <dgm:prSet presAssocID="{6E811DB8-9256-4ABA-BEDB-3D61524D9482}" presName="comp" presStyleCnt="0"/>
      <dgm:spPr/>
    </dgm:pt>
    <dgm:pt modelId="{677B85C2-55D9-4194-B4EA-BE3FEDCB8532}" type="pres">
      <dgm:prSet presAssocID="{6E811DB8-9256-4ABA-BEDB-3D61524D9482}" presName="box" presStyleLbl="node1" presStyleIdx="4" presStyleCnt="6"/>
      <dgm:spPr/>
    </dgm:pt>
    <dgm:pt modelId="{90DF4FB6-0A11-427B-8647-A2685BCAD3A2}" type="pres">
      <dgm:prSet presAssocID="{6E811DB8-9256-4ABA-BEDB-3D61524D9482}" presName="img" presStyleLbl="fgImgPlace1" presStyleIdx="4" presStyleCnt="6"/>
      <dgm:spPr>
        <a:xfrm>
          <a:off x="93761" y="4219277"/>
          <a:ext cx="1828800" cy="75009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1000" b="-51000"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70A82A4A-7694-4FB7-8151-DD2BD454C8B0}" type="pres">
      <dgm:prSet presAssocID="{6E811DB8-9256-4ABA-BEDB-3D61524D9482}" presName="text" presStyleLbl="node1" presStyleIdx="4" presStyleCnt="6">
        <dgm:presLayoutVars>
          <dgm:bulletEnabled val="1"/>
        </dgm:presLayoutVars>
      </dgm:prSet>
      <dgm:spPr/>
    </dgm:pt>
    <dgm:pt modelId="{1DBF4C87-1C9A-40EF-AAE4-D350AD1BAB5A}" type="pres">
      <dgm:prSet presAssocID="{6B903218-A020-40AF-8EDC-7BBD60B475E5}" presName="spacer" presStyleCnt="0"/>
      <dgm:spPr/>
    </dgm:pt>
    <dgm:pt modelId="{47F1146D-398E-4131-9127-B6B9E6514E14}" type="pres">
      <dgm:prSet presAssocID="{2B08FAF4-9C98-4326-A3EA-5B412CD7F81F}" presName="comp" presStyleCnt="0"/>
      <dgm:spPr/>
    </dgm:pt>
    <dgm:pt modelId="{3DEDCBF4-C2A7-4A04-B7D7-A2EAC42BC7F0}" type="pres">
      <dgm:prSet presAssocID="{2B08FAF4-9C98-4326-A3EA-5B412CD7F81F}" presName="box" presStyleLbl="node1" presStyleIdx="5" presStyleCnt="6"/>
      <dgm:spPr/>
    </dgm:pt>
    <dgm:pt modelId="{7DE72565-C80C-4987-9068-C0945AE390D4}" type="pres">
      <dgm:prSet presAssocID="{2B08FAF4-9C98-4326-A3EA-5B412CD7F81F}" presName="img" presStyleLbl="fgImgPlace1" presStyleIdx="5" presStyleCnt="6"/>
      <dgm:spPr>
        <a:xfrm>
          <a:off x="93761" y="5250656"/>
          <a:ext cx="1828800" cy="75009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AD3FF3B8-960C-4827-ABD4-40E29234FE15}" type="pres">
      <dgm:prSet presAssocID="{2B08FAF4-9C98-4326-A3EA-5B412CD7F81F}" presName="text" presStyleLbl="node1" presStyleIdx="5" presStyleCnt="6">
        <dgm:presLayoutVars>
          <dgm:bulletEnabled val="1"/>
        </dgm:presLayoutVars>
      </dgm:prSet>
      <dgm:spPr/>
    </dgm:pt>
  </dgm:ptLst>
  <dgm:cxnLst>
    <dgm:cxn modelId="{0069330E-23B9-4A54-864A-7D3A4067E94A}" type="presOf" srcId="{B29FF2E6-A9B5-4705-9670-412FCC219899}" destId="{267A7501-DA68-4D5F-A1F3-18C623A94E68}" srcOrd="1" destOrd="0" presId="urn:microsoft.com/office/officeart/2005/8/layout/vList4#1"/>
    <dgm:cxn modelId="{3533AB1D-017D-44AB-A84A-99D537F8024D}" srcId="{9ED50C3F-CAF4-42D1-B9E0-D4B43669F07C}" destId="{77F96DD3-B3EE-48E3-B30B-C56AB8BAD322}" srcOrd="1" destOrd="0" parTransId="{8CBC6840-5C25-4779-A6B2-8A6D52B1104A}" sibTransId="{F72B68B3-CE67-4493-B229-DDB901D31C55}"/>
    <dgm:cxn modelId="{EFCDDD20-F812-4020-B8A7-8902E52421AC}" type="presOf" srcId="{E08FD3FE-5FED-4AC3-89D6-BAB1C52A4F86}" destId="{D419C6E3-77BB-4834-9469-3F848B481A53}" srcOrd="0" destOrd="0" presId="urn:microsoft.com/office/officeart/2005/8/layout/vList4#1"/>
    <dgm:cxn modelId="{D0F7472A-2553-45E0-94C6-93C1C61B0C68}" type="presOf" srcId="{9ED50C3F-CAF4-42D1-B9E0-D4B43669F07C}" destId="{417C90B6-6F6E-4B26-A86B-B0D7569AC0C5}" srcOrd="0" destOrd="0" presId="urn:microsoft.com/office/officeart/2005/8/layout/vList4#1"/>
    <dgm:cxn modelId="{DA9BFF5C-9D0A-4EFD-90F2-E2E3DEB028AF}" srcId="{9ED50C3F-CAF4-42D1-B9E0-D4B43669F07C}" destId="{B53C347B-F3A4-48C5-9B34-843A26E72DE6}" srcOrd="0" destOrd="0" parTransId="{FCECB2D5-0698-42BB-8307-69787C2A61CA}" sibTransId="{84A09B5C-CBF6-45E2-95A8-3BFDBDB935B7}"/>
    <dgm:cxn modelId="{B802BF42-30DE-421C-B334-0AE494E7552D}" type="presOf" srcId="{2B08FAF4-9C98-4326-A3EA-5B412CD7F81F}" destId="{3DEDCBF4-C2A7-4A04-B7D7-A2EAC42BC7F0}" srcOrd="0" destOrd="0" presId="urn:microsoft.com/office/officeart/2005/8/layout/vList4#1"/>
    <dgm:cxn modelId="{4C952E66-9D05-4740-A2FF-A188C72F1A73}" srcId="{9ED50C3F-CAF4-42D1-B9E0-D4B43669F07C}" destId="{B29FF2E6-A9B5-4705-9670-412FCC219899}" srcOrd="2" destOrd="0" parTransId="{8CDBCBA7-9B5B-473D-8DF7-5736CA96E5E5}" sibTransId="{EBB54925-309A-48AF-8A8E-ACE5518D37BC}"/>
    <dgm:cxn modelId="{6B4CE166-1C89-408C-8148-FC118BC17FFC}" type="presOf" srcId="{77F96DD3-B3EE-48E3-B30B-C56AB8BAD322}" destId="{3211EAA3-3B76-4D23-9EB3-ED8736D6D7D2}" srcOrd="0" destOrd="0" presId="urn:microsoft.com/office/officeart/2005/8/layout/vList4#1"/>
    <dgm:cxn modelId="{B73D2C7A-6432-44C4-AC7B-141C18F078FD}" type="presOf" srcId="{B53C347B-F3A4-48C5-9B34-843A26E72DE6}" destId="{82766365-ACA6-4471-A27F-6D8072D4AAB5}" srcOrd="0" destOrd="0" presId="urn:microsoft.com/office/officeart/2005/8/layout/vList4#1"/>
    <dgm:cxn modelId="{8D91188C-942C-4EB9-8195-304DAA9AC6AE}" type="presOf" srcId="{77F96DD3-B3EE-48E3-B30B-C56AB8BAD322}" destId="{F6D16C86-BDB6-4A5F-892F-A3D955A611B4}" srcOrd="1" destOrd="0" presId="urn:microsoft.com/office/officeart/2005/8/layout/vList4#1"/>
    <dgm:cxn modelId="{2E598694-E6C1-4D0C-B4CE-26A84FB6247A}" type="presOf" srcId="{2B08FAF4-9C98-4326-A3EA-5B412CD7F81F}" destId="{AD3FF3B8-960C-4827-ABD4-40E29234FE15}" srcOrd="1" destOrd="0" presId="urn:microsoft.com/office/officeart/2005/8/layout/vList4#1"/>
    <dgm:cxn modelId="{6E60089D-71C0-4BD4-92F0-227E08A12AEA}" srcId="{9ED50C3F-CAF4-42D1-B9E0-D4B43669F07C}" destId="{2B08FAF4-9C98-4326-A3EA-5B412CD7F81F}" srcOrd="5" destOrd="0" parTransId="{35834C89-0D39-41DC-94C5-79D241EB7B82}" sibTransId="{872B0037-F7AE-4403-9BED-2C70EE026580}"/>
    <dgm:cxn modelId="{CDC52ABA-3807-4CF3-B6FD-64BCBE45C634}" type="presOf" srcId="{B29FF2E6-A9B5-4705-9670-412FCC219899}" destId="{2F86AAED-EC9D-4E22-9389-AAD0FD54F2D2}" srcOrd="0" destOrd="0" presId="urn:microsoft.com/office/officeart/2005/8/layout/vList4#1"/>
    <dgm:cxn modelId="{BAF3F0D8-48C9-43E9-922C-AE20BB62E42F}" type="presOf" srcId="{6E811DB8-9256-4ABA-BEDB-3D61524D9482}" destId="{70A82A4A-7694-4FB7-8151-DD2BD454C8B0}" srcOrd="1" destOrd="0" presId="urn:microsoft.com/office/officeart/2005/8/layout/vList4#1"/>
    <dgm:cxn modelId="{7D5836E8-12F0-4F5A-8197-47DF64B2386D}" srcId="{9ED50C3F-CAF4-42D1-B9E0-D4B43669F07C}" destId="{E08FD3FE-5FED-4AC3-89D6-BAB1C52A4F86}" srcOrd="3" destOrd="0" parTransId="{E6C561B6-710F-48F0-8D97-5325DAEC5114}" sibTransId="{6E762FCB-3A0C-4FCB-8FF7-518BA1192119}"/>
    <dgm:cxn modelId="{45A110EF-159E-48A1-B6E5-C2CEA4E015D9}" type="presOf" srcId="{E08FD3FE-5FED-4AC3-89D6-BAB1C52A4F86}" destId="{9C04C171-7419-4741-966D-CA2EF6833BC1}" srcOrd="1" destOrd="0" presId="urn:microsoft.com/office/officeart/2005/8/layout/vList4#1"/>
    <dgm:cxn modelId="{B24672F4-9B72-40DC-867E-3FCDCFC4CEE0}" srcId="{9ED50C3F-CAF4-42D1-B9E0-D4B43669F07C}" destId="{6E811DB8-9256-4ABA-BEDB-3D61524D9482}" srcOrd="4" destOrd="0" parTransId="{8949C102-4A48-4C7D-A9AB-8E97BD2B4B98}" sibTransId="{6B903218-A020-40AF-8EDC-7BBD60B475E5}"/>
    <dgm:cxn modelId="{5F9868F6-A8BA-472C-96F1-67FFB6D1ECDC}" type="presOf" srcId="{6E811DB8-9256-4ABA-BEDB-3D61524D9482}" destId="{677B85C2-55D9-4194-B4EA-BE3FEDCB8532}" srcOrd="0" destOrd="0" presId="urn:microsoft.com/office/officeart/2005/8/layout/vList4#1"/>
    <dgm:cxn modelId="{A10E55FB-77F2-4EAA-9B82-11207CD1E86F}" type="presOf" srcId="{B53C347B-F3A4-48C5-9B34-843A26E72DE6}" destId="{01843844-D581-4152-9DA5-22533D522C00}" srcOrd="1" destOrd="0" presId="urn:microsoft.com/office/officeart/2005/8/layout/vList4#1"/>
    <dgm:cxn modelId="{19B1193E-0F0D-435C-AEBB-6F9BE877D5B4}" type="presParOf" srcId="{417C90B6-6F6E-4B26-A86B-B0D7569AC0C5}" destId="{3D05842A-F355-4C22-9E7C-31965AC2CCBD}" srcOrd="0" destOrd="0" presId="urn:microsoft.com/office/officeart/2005/8/layout/vList4#1"/>
    <dgm:cxn modelId="{64C8BA2A-3A11-4860-968C-523974D98541}" type="presParOf" srcId="{3D05842A-F355-4C22-9E7C-31965AC2CCBD}" destId="{82766365-ACA6-4471-A27F-6D8072D4AAB5}" srcOrd="0" destOrd="0" presId="urn:microsoft.com/office/officeart/2005/8/layout/vList4#1"/>
    <dgm:cxn modelId="{3EE3B292-44B5-49D1-A49A-888AC2E3168C}" type="presParOf" srcId="{3D05842A-F355-4C22-9E7C-31965AC2CCBD}" destId="{3D3D3C35-3B1A-4834-A9C0-67C69C8B2189}" srcOrd="1" destOrd="0" presId="urn:microsoft.com/office/officeart/2005/8/layout/vList4#1"/>
    <dgm:cxn modelId="{7439BDAD-1E38-448F-AB59-D135744795C9}" type="presParOf" srcId="{3D05842A-F355-4C22-9E7C-31965AC2CCBD}" destId="{01843844-D581-4152-9DA5-22533D522C00}" srcOrd="2" destOrd="0" presId="urn:microsoft.com/office/officeart/2005/8/layout/vList4#1"/>
    <dgm:cxn modelId="{A8A7CE48-11CB-4AA4-A6FE-899AAB329E6B}" type="presParOf" srcId="{417C90B6-6F6E-4B26-A86B-B0D7569AC0C5}" destId="{B3C97027-FF97-457D-8610-32E56D923DE2}" srcOrd="1" destOrd="0" presId="urn:microsoft.com/office/officeart/2005/8/layout/vList4#1"/>
    <dgm:cxn modelId="{8FF06CEB-7B97-4CC1-B656-1252785DC7A6}" type="presParOf" srcId="{417C90B6-6F6E-4B26-A86B-B0D7569AC0C5}" destId="{158AA1F7-D73A-4655-A7F1-000F80D06E56}" srcOrd="2" destOrd="0" presId="urn:microsoft.com/office/officeart/2005/8/layout/vList4#1"/>
    <dgm:cxn modelId="{AF694BF5-1C6C-495B-BA8B-45C2B6D8801F}" type="presParOf" srcId="{158AA1F7-D73A-4655-A7F1-000F80D06E56}" destId="{3211EAA3-3B76-4D23-9EB3-ED8736D6D7D2}" srcOrd="0" destOrd="0" presId="urn:microsoft.com/office/officeart/2005/8/layout/vList4#1"/>
    <dgm:cxn modelId="{0FAB6FFB-C64E-46A7-B595-0D18ADFA8CF3}" type="presParOf" srcId="{158AA1F7-D73A-4655-A7F1-000F80D06E56}" destId="{C1965D71-C8A6-4DA0-957D-2BD9279E0233}" srcOrd="1" destOrd="0" presId="urn:microsoft.com/office/officeart/2005/8/layout/vList4#1"/>
    <dgm:cxn modelId="{1792DB26-4C4B-4CA3-A7D3-63DEA0455ECB}" type="presParOf" srcId="{158AA1F7-D73A-4655-A7F1-000F80D06E56}" destId="{F6D16C86-BDB6-4A5F-892F-A3D955A611B4}" srcOrd="2" destOrd="0" presId="urn:microsoft.com/office/officeart/2005/8/layout/vList4#1"/>
    <dgm:cxn modelId="{317DDE2D-25EB-4724-93F4-28231DB0410C}" type="presParOf" srcId="{417C90B6-6F6E-4B26-A86B-B0D7569AC0C5}" destId="{4E4C6F6B-256E-4500-8B5D-2DAF707E345A}" srcOrd="3" destOrd="0" presId="urn:microsoft.com/office/officeart/2005/8/layout/vList4#1"/>
    <dgm:cxn modelId="{B7DBABE7-0EA6-437B-8818-9BE17E20A6EA}" type="presParOf" srcId="{417C90B6-6F6E-4B26-A86B-B0D7569AC0C5}" destId="{65A181B6-1676-4727-AB0F-EEE1AF642CE8}" srcOrd="4" destOrd="0" presId="urn:microsoft.com/office/officeart/2005/8/layout/vList4#1"/>
    <dgm:cxn modelId="{04B2884A-18C6-49B7-8F91-760176A36052}" type="presParOf" srcId="{65A181B6-1676-4727-AB0F-EEE1AF642CE8}" destId="{2F86AAED-EC9D-4E22-9389-AAD0FD54F2D2}" srcOrd="0" destOrd="0" presId="urn:microsoft.com/office/officeart/2005/8/layout/vList4#1"/>
    <dgm:cxn modelId="{EB48F479-5C34-432D-86D4-4A94A5D40661}" type="presParOf" srcId="{65A181B6-1676-4727-AB0F-EEE1AF642CE8}" destId="{61DADFC4-9127-4879-87CA-050A901BC7D9}" srcOrd="1" destOrd="0" presId="urn:microsoft.com/office/officeart/2005/8/layout/vList4#1"/>
    <dgm:cxn modelId="{C8A53154-BEF6-4A2D-8C88-5ED84CCAF4CC}" type="presParOf" srcId="{65A181B6-1676-4727-AB0F-EEE1AF642CE8}" destId="{267A7501-DA68-4D5F-A1F3-18C623A94E68}" srcOrd="2" destOrd="0" presId="urn:microsoft.com/office/officeart/2005/8/layout/vList4#1"/>
    <dgm:cxn modelId="{B82A4D7B-ED7B-48E8-A703-902EC1F7C753}" type="presParOf" srcId="{417C90B6-6F6E-4B26-A86B-B0D7569AC0C5}" destId="{1E3FB8FA-8F7B-4DAC-AAF2-AB152807D81A}" srcOrd="5" destOrd="0" presId="urn:microsoft.com/office/officeart/2005/8/layout/vList4#1"/>
    <dgm:cxn modelId="{D5B8BD5D-410F-4F77-A9AD-6B9302DC8170}" type="presParOf" srcId="{417C90B6-6F6E-4B26-A86B-B0D7569AC0C5}" destId="{8AC4AEDF-2DC9-4B39-872A-E4BCBD5A022D}" srcOrd="6" destOrd="0" presId="urn:microsoft.com/office/officeart/2005/8/layout/vList4#1"/>
    <dgm:cxn modelId="{90D4E655-D37B-4C5D-AD07-AC558C22CB63}" type="presParOf" srcId="{8AC4AEDF-2DC9-4B39-872A-E4BCBD5A022D}" destId="{D419C6E3-77BB-4834-9469-3F848B481A53}" srcOrd="0" destOrd="0" presId="urn:microsoft.com/office/officeart/2005/8/layout/vList4#1"/>
    <dgm:cxn modelId="{BA0A29FC-FDFC-43AD-B282-D2425FB29482}" type="presParOf" srcId="{8AC4AEDF-2DC9-4B39-872A-E4BCBD5A022D}" destId="{B623F966-B10A-46C8-A968-56C6536D0A12}" srcOrd="1" destOrd="0" presId="urn:microsoft.com/office/officeart/2005/8/layout/vList4#1"/>
    <dgm:cxn modelId="{C09E8A8B-5EAC-422C-843C-105DAFBCA511}" type="presParOf" srcId="{8AC4AEDF-2DC9-4B39-872A-E4BCBD5A022D}" destId="{9C04C171-7419-4741-966D-CA2EF6833BC1}" srcOrd="2" destOrd="0" presId="urn:microsoft.com/office/officeart/2005/8/layout/vList4#1"/>
    <dgm:cxn modelId="{C465F48E-D09D-4DAC-9E76-D07DD70B4180}" type="presParOf" srcId="{417C90B6-6F6E-4B26-A86B-B0D7569AC0C5}" destId="{50FBAEC5-9D58-432E-970C-7B2A7869E003}" srcOrd="7" destOrd="0" presId="urn:microsoft.com/office/officeart/2005/8/layout/vList4#1"/>
    <dgm:cxn modelId="{C42DDADE-28A1-451C-AF56-62DDFA40A164}" type="presParOf" srcId="{417C90B6-6F6E-4B26-A86B-B0D7569AC0C5}" destId="{DE5939FD-22CD-48BC-B414-9AF7DF35E41A}" srcOrd="8" destOrd="0" presId="urn:microsoft.com/office/officeart/2005/8/layout/vList4#1"/>
    <dgm:cxn modelId="{34EAFDE3-D1F2-4E51-9522-A4E0AD5815AD}" type="presParOf" srcId="{DE5939FD-22CD-48BC-B414-9AF7DF35E41A}" destId="{677B85C2-55D9-4194-B4EA-BE3FEDCB8532}" srcOrd="0" destOrd="0" presId="urn:microsoft.com/office/officeart/2005/8/layout/vList4#1"/>
    <dgm:cxn modelId="{3414EC49-2C2A-43C9-9D6A-E0200A178539}" type="presParOf" srcId="{DE5939FD-22CD-48BC-B414-9AF7DF35E41A}" destId="{90DF4FB6-0A11-427B-8647-A2685BCAD3A2}" srcOrd="1" destOrd="0" presId="urn:microsoft.com/office/officeart/2005/8/layout/vList4#1"/>
    <dgm:cxn modelId="{BA920377-2973-4B2C-9EE4-1127884EFE3D}" type="presParOf" srcId="{DE5939FD-22CD-48BC-B414-9AF7DF35E41A}" destId="{70A82A4A-7694-4FB7-8151-DD2BD454C8B0}" srcOrd="2" destOrd="0" presId="urn:microsoft.com/office/officeart/2005/8/layout/vList4#1"/>
    <dgm:cxn modelId="{5C998124-FCAA-4E2F-BD49-416969FB3F04}" type="presParOf" srcId="{417C90B6-6F6E-4B26-A86B-B0D7569AC0C5}" destId="{1DBF4C87-1C9A-40EF-AAE4-D350AD1BAB5A}" srcOrd="9" destOrd="0" presId="urn:microsoft.com/office/officeart/2005/8/layout/vList4#1"/>
    <dgm:cxn modelId="{E9492883-95D4-4105-9965-0511C1B23834}" type="presParOf" srcId="{417C90B6-6F6E-4B26-A86B-B0D7569AC0C5}" destId="{47F1146D-398E-4131-9127-B6B9E6514E14}" srcOrd="10" destOrd="0" presId="urn:microsoft.com/office/officeart/2005/8/layout/vList4#1"/>
    <dgm:cxn modelId="{1C0BA40E-4472-4533-838D-047305B3FC3D}" type="presParOf" srcId="{47F1146D-398E-4131-9127-B6B9E6514E14}" destId="{3DEDCBF4-C2A7-4A04-B7D7-A2EAC42BC7F0}" srcOrd="0" destOrd="0" presId="urn:microsoft.com/office/officeart/2005/8/layout/vList4#1"/>
    <dgm:cxn modelId="{5966FAC0-44F6-4F78-89A7-28C639D2A446}" type="presParOf" srcId="{47F1146D-398E-4131-9127-B6B9E6514E14}" destId="{7DE72565-C80C-4987-9068-C0945AE390D4}" srcOrd="1" destOrd="0" presId="urn:microsoft.com/office/officeart/2005/8/layout/vList4#1"/>
    <dgm:cxn modelId="{CBE15466-6294-4226-89CD-882AD41F75D0}" type="presParOf" srcId="{47F1146D-398E-4131-9127-B6B9E6514E14}" destId="{AD3FF3B8-960C-4827-ABD4-40E29234FE15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766365-ACA6-4471-A27F-6D8072D4AAB5}">
      <dsp:nvSpPr>
        <dsp:cNvPr id="0" name=""/>
        <dsp:cNvSpPr/>
      </dsp:nvSpPr>
      <dsp:spPr>
        <a:xfrm>
          <a:off x="0" y="0"/>
          <a:ext cx="7523018" cy="937617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    Nabroji zajednička obilježja živih bića.</a:t>
          </a:r>
          <a:endParaRPr lang="en-GB" sz="16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598365" y="0"/>
        <a:ext cx="5924652" cy="937617"/>
      </dsp:txXfrm>
    </dsp:sp>
    <dsp:sp modelId="{3D3D3C35-3B1A-4834-A9C0-67C69C8B2189}">
      <dsp:nvSpPr>
        <dsp:cNvPr id="0" name=""/>
        <dsp:cNvSpPr/>
      </dsp:nvSpPr>
      <dsp:spPr>
        <a:xfrm>
          <a:off x="93761" y="93761"/>
          <a:ext cx="1504603" cy="75009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0" b="-80000"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11EAA3-3B76-4D23-9EB3-ED8736D6D7D2}">
      <dsp:nvSpPr>
        <dsp:cNvPr id="0" name=""/>
        <dsp:cNvSpPr/>
      </dsp:nvSpPr>
      <dsp:spPr>
        <a:xfrm>
          <a:off x="0" y="1031378"/>
          <a:ext cx="7523018" cy="937617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Navedi tri osnovne zakonitosti o stanicama.</a:t>
          </a:r>
          <a:endParaRPr lang="en-GB" sz="16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598365" y="1031378"/>
        <a:ext cx="5924652" cy="937617"/>
      </dsp:txXfrm>
    </dsp:sp>
    <dsp:sp modelId="{C1965D71-C8A6-4DA0-957D-2BD9279E0233}">
      <dsp:nvSpPr>
        <dsp:cNvPr id="0" name=""/>
        <dsp:cNvSpPr/>
      </dsp:nvSpPr>
      <dsp:spPr>
        <a:xfrm>
          <a:off x="93761" y="1125140"/>
          <a:ext cx="1504603" cy="75009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86AAED-EC9D-4E22-9389-AAD0FD54F2D2}">
      <dsp:nvSpPr>
        <dsp:cNvPr id="0" name=""/>
        <dsp:cNvSpPr/>
      </dsp:nvSpPr>
      <dsp:spPr>
        <a:xfrm>
          <a:off x="0" y="2062757"/>
          <a:ext cx="7523018" cy="937617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Objasni važnost mikroskopa u proučavanju stanica.</a:t>
          </a:r>
          <a:endParaRPr lang="en-GB" sz="16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598365" y="2062757"/>
        <a:ext cx="5924652" cy="937617"/>
      </dsp:txXfrm>
    </dsp:sp>
    <dsp:sp modelId="{61DADFC4-9127-4879-87CA-050A901BC7D9}">
      <dsp:nvSpPr>
        <dsp:cNvPr id="0" name=""/>
        <dsp:cNvSpPr/>
      </dsp:nvSpPr>
      <dsp:spPr>
        <a:xfrm>
          <a:off x="93761" y="2156519"/>
          <a:ext cx="1504603" cy="75009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2000" b="-102000"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19C6E3-77BB-4834-9469-3F848B481A53}">
      <dsp:nvSpPr>
        <dsp:cNvPr id="0" name=""/>
        <dsp:cNvSpPr/>
      </dsp:nvSpPr>
      <dsp:spPr>
        <a:xfrm>
          <a:off x="0" y="3100981"/>
          <a:ext cx="7523018" cy="937617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Koja su zajednička obilježja građe svih stanica.</a:t>
          </a:r>
          <a:endParaRPr lang="en-GB" sz="16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598365" y="3100981"/>
        <a:ext cx="5924652" cy="937617"/>
      </dsp:txXfrm>
    </dsp:sp>
    <dsp:sp modelId="{B623F966-B10A-46C8-A968-56C6536D0A12}">
      <dsp:nvSpPr>
        <dsp:cNvPr id="0" name=""/>
        <dsp:cNvSpPr/>
      </dsp:nvSpPr>
      <dsp:spPr>
        <a:xfrm>
          <a:off x="93761" y="3187898"/>
          <a:ext cx="1504603" cy="75009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0" b="-50000"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7B85C2-55D9-4194-B4EA-BE3FEDCB8532}">
      <dsp:nvSpPr>
        <dsp:cNvPr id="0" name=""/>
        <dsp:cNvSpPr/>
      </dsp:nvSpPr>
      <dsp:spPr>
        <a:xfrm>
          <a:off x="0" y="4125515"/>
          <a:ext cx="7523018" cy="937617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Nabroji organele značajne samo za biljnu stanicu.</a:t>
          </a:r>
          <a:endParaRPr lang="en-GB" sz="16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598365" y="4125515"/>
        <a:ext cx="5924652" cy="937617"/>
      </dsp:txXfrm>
    </dsp:sp>
    <dsp:sp modelId="{90DF4FB6-0A11-427B-8647-A2685BCAD3A2}">
      <dsp:nvSpPr>
        <dsp:cNvPr id="0" name=""/>
        <dsp:cNvSpPr/>
      </dsp:nvSpPr>
      <dsp:spPr>
        <a:xfrm>
          <a:off x="93761" y="4219277"/>
          <a:ext cx="1504603" cy="75009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1000" b="-51000"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EDCBF4-C2A7-4A04-B7D7-A2EAC42BC7F0}">
      <dsp:nvSpPr>
        <dsp:cNvPr id="0" name=""/>
        <dsp:cNvSpPr/>
      </dsp:nvSpPr>
      <dsp:spPr>
        <a:xfrm>
          <a:off x="0" y="5156894"/>
          <a:ext cx="7523018" cy="937617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r-HR" sz="16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Usporedi uloge stanične membrane s državnim granicama (carinama).</a:t>
          </a:r>
          <a:endParaRPr lang="en-GB" sz="16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598365" y="5156894"/>
        <a:ext cx="5924652" cy="937617"/>
      </dsp:txXfrm>
    </dsp:sp>
    <dsp:sp modelId="{7DE72565-C80C-4987-9068-C0945AE390D4}">
      <dsp:nvSpPr>
        <dsp:cNvPr id="0" name=""/>
        <dsp:cNvSpPr/>
      </dsp:nvSpPr>
      <dsp:spPr>
        <a:xfrm>
          <a:off x="93761" y="5250656"/>
          <a:ext cx="1504603" cy="75009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58B18-07D4-4894-8B54-8BBC829170A9}" type="datetimeFigureOut">
              <a:rPr lang="hr-HR" smtClean="0"/>
              <a:pPr/>
              <a:t>2.6.2019.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849CF-628A-4603-B3D4-BA6C92178E3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53306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58B18-07D4-4894-8B54-8BBC829170A9}" type="datetimeFigureOut">
              <a:rPr lang="hr-HR" smtClean="0"/>
              <a:pPr/>
              <a:t>2.6.2019.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849CF-628A-4603-B3D4-BA6C92178E3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69615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58B18-07D4-4894-8B54-8BBC829170A9}" type="datetimeFigureOut">
              <a:rPr lang="hr-HR" smtClean="0"/>
              <a:pPr/>
              <a:t>2.6.2019.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849CF-628A-4603-B3D4-BA6C92178E3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463385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/>
              <a:pPr/>
              <a:t>6/2/2019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3059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/>
              <a:pPr/>
              <a:t>6/2/2019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932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/>
              <a:pPr/>
              <a:t>6/2/2019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3766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/>
              <a:pPr/>
              <a:t>6/2/2019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1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/>
              <a:pPr/>
              <a:t>6/2/2019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223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/>
              <a:pPr/>
              <a:t>6/2/2019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6040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/>
              <a:pPr/>
              <a:t>6/2/2019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0175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/>
              <a:pPr/>
              <a:t>6/2/2019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973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58B18-07D4-4894-8B54-8BBC829170A9}" type="datetimeFigureOut">
              <a:rPr lang="hr-HR" smtClean="0"/>
              <a:pPr/>
              <a:t>2.6.2019.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849CF-628A-4603-B3D4-BA6C92178E3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663907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/>
              <a:pPr/>
              <a:t>6/2/2019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427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/>
              <a:pPr/>
              <a:t>6/2/2019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5852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/>
              <a:pPr/>
              <a:t>6/2/2019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368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/>
              <a:pPr/>
              <a:t>6/2/2019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2996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/>
              <a:pPr/>
              <a:t>6/2/2019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2511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/>
              <a:pPr/>
              <a:t>6/2/2019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759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/>
              <a:pPr/>
              <a:t>6/2/2019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9250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/>
              <a:pPr/>
              <a:t>6/2/2019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570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/>
              <a:pPr/>
              <a:t>6/2/2019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630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/>
              <a:pPr/>
              <a:t>6/2/2019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256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58B18-07D4-4894-8B54-8BBC829170A9}" type="datetimeFigureOut">
              <a:rPr lang="hr-HR" smtClean="0"/>
              <a:pPr/>
              <a:t>2.6.2019.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849CF-628A-4603-B3D4-BA6C92178E3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580308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/>
              <a:pPr/>
              <a:t>6/2/2019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8171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/>
              <a:pPr/>
              <a:t>6/2/2019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5188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/>
              <a:pPr/>
              <a:t>6/2/2019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7006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/>
              <a:pPr/>
              <a:t>6/2/2019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35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4911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7271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3919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253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4915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535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58B18-07D4-4894-8B54-8BBC829170A9}" type="datetimeFigureOut">
              <a:rPr lang="hr-HR" smtClean="0"/>
              <a:pPr/>
              <a:t>2.6.2019.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849CF-628A-4603-B3D4-BA6C92178E3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34914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9389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3660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083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116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5593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9622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0723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3958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2705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483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58B18-07D4-4894-8B54-8BBC829170A9}" type="datetimeFigureOut">
              <a:rPr lang="hr-HR" smtClean="0"/>
              <a:pPr/>
              <a:t>2.6.2019.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849CF-628A-4603-B3D4-BA6C92178E3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540155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9982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0803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2569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5678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6025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213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532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0422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410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413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58B18-07D4-4894-8B54-8BBC829170A9}" type="datetimeFigureOut">
              <a:rPr lang="hr-HR" smtClean="0"/>
              <a:pPr/>
              <a:t>2.6.2019.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849CF-628A-4603-B3D4-BA6C92178E3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870932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8483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4683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4557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5678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1316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2876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24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58B18-07D4-4894-8B54-8BBC829170A9}" type="datetimeFigureOut">
              <a:rPr lang="hr-HR" smtClean="0"/>
              <a:pPr/>
              <a:t>2.6.2019.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849CF-628A-4603-B3D4-BA6C92178E3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7753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58B18-07D4-4894-8B54-8BBC829170A9}" type="datetimeFigureOut">
              <a:rPr lang="hr-HR" smtClean="0"/>
              <a:pPr/>
              <a:t>2.6.2019.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849CF-628A-4603-B3D4-BA6C92178E3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65131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58B18-07D4-4894-8B54-8BBC829170A9}" type="datetimeFigureOut">
              <a:rPr lang="hr-HR" smtClean="0"/>
              <a:pPr/>
              <a:t>2.6.2019.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849CF-628A-4603-B3D4-BA6C92178E3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58298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58B18-07D4-4894-8B54-8BBC829170A9}" type="datetimeFigureOut">
              <a:rPr lang="hr-HR" smtClean="0"/>
              <a:pPr/>
              <a:t>2.6.2019.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849CF-628A-4603-B3D4-BA6C92178E3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25766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58B18-07D4-4894-8B54-8BBC829170A9}" type="datetimeFigureOut">
              <a:rPr lang="hr-HR" smtClean="0"/>
              <a:pPr/>
              <a:t>2.6.2019.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849CF-628A-4603-B3D4-BA6C92178E3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26301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58B18-07D4-4894-8B54-8BBC829170A9}" type="datetimeFigureOut">
              <a:rPr lang="hr-HR" smtClean="0"/>
              <a:pPr/>
              <a:t>2.6.2019.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849CF-628A-4603-B3D4-BA6C92178E3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76306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58B18-07D4-4894-8B54-8BBC829170A9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2.6.2019.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849CF-628A-4603-B3D4-BA6C92178E32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264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58B18-07D4-4894-8B54-8BBC829170A9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2.6.2019.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849CF-628A-4603-B3D4-BA6C92178E32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632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58B18-07D4-4894-8B54-8BBC829170A9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2.6.2019.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849CF-628A-4603-B3D4-BA6C92178E32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164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585F5-77E0-4FBF-A091-F3F9C7C9C6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1085" y="955278"/>
            <a:ext cx="5868704" cy="1790700"/>
          </a:xfrm>
        </p:spPr>
        <p:txBody>
          <a:bodyPr>
            <a:normAutofit/>
          </a:bodyPr>
          <a:lstStyle/>
          <a:p>
            <a:r>
              <a:rPr lang="hr-HR" sz="2475" b="1" dirty="0">
                <a:latin typeface="+mn-lt"/>
              </a:rPr>
              <a:t>ORGANIZIRANOST PRIRODE I OBILJEŽJA ŽIVIH BIĆA</a:t>
            </a:r>
            <a:br>
              <a:rPr lang="hr-HR" sz="2475" dirty="0">
                <a:latin typeface="+mn-lt"/>
              </a:rPr>
            </a:br>
            <a:r>
              <a:rPr lang="vi-VN" sz="2475" dirty="0">
                <a:latin typeface="+mn-lt"/>
              </a:rPr>
              <a:t>Građa</a:t>
            </a:r>
            <a:r>
              <a:rPr lang="hr-HR" sz="2475" dirty="0">
                <a:latin typeface="+mn-lt"/>
              </a:rPr>
              <a:t> i obilježja živih bića</a:t>
            </a:r>
            <a:endParaRPr lang="en-US" sz="2475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046932-7778-472A-9D0F-213D7FA008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3972" y="2890838"/>
            <a:ext cx="6858000" cy="2383126"/>
          </a:xfrm>
        </p:spPr>
        <p:txBody>
          <a:bodyPr>
            <a:normAutofit/>
          </a:bodyPr>
          <a:lstStyle/>
          <a:p>
            <a:pPr marL="257175" indent="-257175">
              <a:buAutoNum type="arabicPeriod"/>
            </a:pPr>
            <a:r>
              <a:rPr lang="hr-HR" dirty="0">
                <a:hlinkClick r:id="rId3" action="ppaction://hlinksldjump"/>
              </a:rPr>
              <a:t>Obilježja živih bića</a:t>
            </a:r>
            <a:endParaRPr lang="hr-HR" dirty="0"/>
          </a:p>
          <a:p>
            <a:pPr marL="257175" indent="-257175">
              <a:buAutoNum type="arabicPeriod"/>
            </a:pPr>
            <a:r>
              <a:rPr lang="hr-HR" dirty="0"/>
              <a:t>Kako znamo da smo građeni d stanica?</a:t>
            </a:r>
          </a:p>
          <a:p>
            <a:pPr marL="257175" indent="-257175">
              <a:buAutoNum type="arabicPeriod"/>
            </a:pPr>
            <a:r>
              <a:rPr lang="hr-HR" dirty="0"/>
              <a:t>Prokarioti i eukarioti</a:t>
            </a:r>
          </a:p>
          <a:p>
            <a:pPr marL="257175" indent="-257175">
              <a:buAutoNum type="arabicPeriod"/>
            </a:pPr>
            <a:r>
              <a:rPr lang="hr-HR" dirty="0"/>
              <a:t>Stanične strukture i njihove zadaće</a:t>
            </a:r>
          </a:p>
          <a:p>
            <a:pPr marL="257175" indent="-257175">
              <a:buAutoNum type="arabicPeriod"/>
            </a:pPr>
            <a:r>
              <a:rPr lang="hr-HR" dirty="0"/>
              <a:t>Stanice i izmjena tvari s okolinom</a:t>
            </a:r>
          </a:p>
          <a:p>
            <a:pPr marL="257175" indent="-257175">
              <a:buAutoNum type="arabicPeriod"/>
            </a:pPr>
            <a:endParaRPr lang="en-US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99755" y="1068248"/>
            <a:ext cx="5815444" cy="49675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04555" y="5389417"/>
            <a:ext cx="5663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bg1"/>
                </a:solidFill>
              </a:rPr>
              <a:t>Ništa manje ne volim čovjeka, ali radije imam prirodu.</a:t>
            </a:r>
          </a:p>
          <a:p>
            <a:r>
              <a:rPr lang="hr-HR" dirty="0">
                <a:solidFill>
                  <a:schemeClr val="bg1"/>
                </a:solidFill>
              </a:rPr>
              <a:t>                                                                           Lord Byron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81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/>
          <p:cNvCxnSpPr/>
          <p:nvPr/>
        </p:nvCxnSpPr>
        <p:spPr>
          <a:xfrm flipH="1">
            <a:off x="5105400" y="1863128"/>
            <a:ext cx="1676400" cy="0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37482" y="401782"/>
            <a:ext cx="3660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/>
              <a:t>STANIČNA MEMBRANA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533400" y="3458581"/>
            <a:ext cx="7737764" cy="35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Bef>
                <a:spcPct val="20000"/>
              </a:spcBef>
              <a:buFont typeface="Wingdings" pitchFamily="2" charset="2"/>
              <a:buChar char="q"/>
            </a:pPr>
            <a:r>
              <a:rPr lang="hr-HR" sz="1600" dirty="0">
                <a:solidFill>
                  <a:prstClr val="black"/>
                </a:solidFill>
                <a:latin typeface="Arial"/>
                <a:ea typeface="Arial"/>
              </a:rPr>
              <a:t>tanka opna na površini stanice</a:t>
            </a:r>
          </a:p>
        </p:txBody>
      </p:sp>
      <p:sp>
        <p:nvSpPr>
          <p:cNvPr id="9" name="Rectangle 8"/>
          <p:cNvSpPr/>
          <p:nvPr/>
        </p:nvSpPr>
        <p:spPr>
          <a:xfrm>
            <a:off x="533400" y="3841407"/>
            <a:ext cx="8229600" cy="35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15000"/>
              </a:lnSpc>
              <a:spcBef>
                <a:spcPct val="20000"/>
              </a:spcBef>
              <a:buFont typeface="Wingdings" pitchFamily="2" charset="2"/>
              <a:buChar char="q"/>
            </a:pPr>
            <a:r>
              <a:rPr lang="hr-HR" sz="1600" dirty="0">
                <a:solidFill>
                  <a:prstClr val="black"/>
                </a:solidFill>
                <a:latin typeface="Arial"/>
                <a:ea typeface="Arial"/>
              </a:rPr>
              <a:t>omogućava održavanje specifičnih životnih uvjeta unutar stanice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3400" y="4192785"/>
            <a:ext cx="3948517" cy="3513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q"/>
            </a:pPr>
            <a:r>
              <a:rPr lang="hr-HR" sz="1600" dirty="0">
                <a:latin typeface="Arial"/>
                <a:ea typeface="Arial"/>
              </a:rPr>
              <a:t>polupropusna je (selektivno propusna)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3838" y="4533517"/>
            <a:ext cx="7147882" cy="357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q"/>
            </a:pPr>
            <a:r>
              <a:rPr lang="hr-HR" sz="1600" dirty="0">
                <a:latin typeface="Arial"/>
                <a:ea typeface="Arial"/>
              </a:rPr>
              <a:t>najčešći načini prijenosa tvari su </a:t>
            </a:r>
            <a:r>
              <a:rPr lang="hr-HR" sz="1600" b="1" dirty="0">
                <a:latin typeface="Arial"/>
                <a:ea typeface="Arial"/>
              </a:rPr>
              <a:t>difuzija</a:t>
            </a:r>
            <a:r>
              <a:rPr lang="hr-HR" sz="1600" dirty="0">
                <a:latin typeface="Arial"/>
                <a:ea typeface="Arial"/>
              </a:rPr>
              <a:t> i </a:t>
            </a:r>
            <a:r>
              <a:rPr lang="hr-HR" sz="1600" b="1" dirty="0">
                <a:latin typeface="Arial"/>
                <a:ea typeface="Arial"/>
              </a:rPr>
              <a:t>osmoza </a:t>
            </a:r>
            <a:endParaRPr lang="hr-HR" sz="1600" dirty="0"/>
          </a:p>
        </p:txBody>
      </p:sp>
      <p:sp>
        <p:nvSpPr>
          <p:cNvPr id="12" name="Oval Callout 11"/>
          <p:cNvSpPr/>
          <p:nvPr/>
        </p:nvSpPr>
        <p:spPr>
          <a:xfrm>
            <a:off x="2833254" y="5306368"/>
            <a:ext cx="6220691" cy="1303035"/>
          </a:xfrm>
          <a:prstGeom prst="wedgeEllipseCallout">
            <a:avLst>
              <a:gd name="adj1" fmla="val 17582"/>
              <a:gd name="adj2" fmla="val -154196"/>
            </a:avLst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solidFill>
                  <a:srgbClr val="FF0000"/>
                </a:solidFill>
                <a:latin typeface="Arial"/>
                <a:ea typeface="Arial"/>
              </a:rPr>
              <a:t>Objasni može li svaka papučica kao jednostanični organizam funkcionirati sama za sebe</a:t>
            </a:r>
            <a:r>
              <a:rPr lang="hr-HR" dirty="0">
                <a:solidFill>
                  <a:srgbClr val="FF0000"/>
                </a:solidFill>
                <a:latin typeface="Arial"/>
                <a:ea typeface="Arial"/>
              </a:rPr>
              <a:t>.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026" name="Picture 2" descr="F:\shutterstock_3569962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82" y="1375947"/>
            <a:ext cx="4876959" cy="174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97091586_ec1af802a2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618" y="685185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Left Arrow 12"/>
          <p:cNvSpPr/>
          <p:nvPr/>
        </p:nvSpPr>
        <p:spPr>
          <a:xfrm>
            <a:off x="5735782" y="2036618"/>
            <a:ext cx="1046018" cy="21314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46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926628"/>
            <a:ext cx="6017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/>
              <a:t>STANICE I IZMJENA TVARI S OKOLINOM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5249304"/>
            <a:ext cx="8001000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dirty="0"/>
              <a:t>Promatrajući sliku objasni o čemu ovisi </a:t>
            </a:r>
            <a:r>
              <a:rPr lang="hr-HR" b="1" dirty="0"/>
              <a:t>brzina</a:t>
            </a:r>
            <a:r>
              <a:rPr lang="hr-HR" dirty="0"/>
              <a:t> prijenosa tvari kroz </a:t>
            </a:r>
            <a:r>
              <a:rPr lang="hr-HR" b="1" dirty="0"/>
              <a:t>membranu</a:t>
            </a:r>
            <a:r>
              <a:rPr lang="hr-HR" dirty="0"/>
              <a:t>.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68AD31-0F24-4854-ACCD-27EB4F010D6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1833313"/>
            <a:ext cx="7835628" cy="302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71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7820330"/>
              </p:ext>
            </p:extLst>
          </p:nvPr>
        </p:nvGraphicFramePr>
        <p:xfrm>
          <a:off x="381000" y="533400"/>
          <a:ext cx="8305800" cy="5715000"/>
        </p:xfrm>
        <a:graphic>
          <a:graphicData uri="http://schemas.openxmlformats.org/drawingml/2006/table">
            <a:tbl>
              <a:tblPr firstRow="1" bandRow="1"/>
              <a:tblGrid>
                <a:gridCol w="2768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8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8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hr-HR" sz="1800" dirty="0">
                        <a:solidFill>
                          <a:schemeClr val="bg1"/>
                        </a:solidFill>
                        <a:effectLst/>
                        <a:latin typeface="Arial"/>
                        <a:ea typeface="Arial"/>
                      </a:endParaRPr>
                    </a:p>
                    <a:p>
                      <a:pPr algn="ctr"/>
                      <a:r>
                        <a:rPr lang="hr-HR" sz="18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Arial"/>
                        </a:rPr>
                        <a:t>Tjelešce koje u sebi sadrži nasljednu tvar stanice. Upravljački je centar. 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hr-HR" sz="1800" dirty="0">
                        <a:solidFill>
                          <a:schemeClr val="bg1"/>
                        </a:solidFill>
                        <a:effectLst/>
                        <a:latin typeface="Arial"/>
                        <a:ea typeface="Arial"/>
                      </a:endParaRPr>
                    </a:p>
                    <a:p>
                      <a:pPr algn="ctr"/>
                      <a:r>
                        <a:rPr lang="hr-HR" sz="18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Arial"/>
                        </a:rPr>
                        <a:t>Ovojnica koja okružuje stanicu i odvaja njenu unutrašnjost od okoline. 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hr-HR" sz="18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Arial"/>
                        </a:rPr>
                        <a:t>Tvar nalik želatini. Ispunjava unutrašnjost stanice. U njoj su otopljene brojne tvari i smještena stanična tjelešca.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hr-HR" sz="1800" dirty="0">
                        <a:solidFill>
                          <a:schemeClr val="tx1"/>
                        </a:solidFill>
                        <a:effectLst/>
                        <a:latin typeface="Arial"/>
                        <a:ea typeface="Arial"/>
                      </a:endParaRPr>
                    </a:p>
                    <a:p>
                      <a:pPr algn="ctr"/>
                      <a:r>
                        <a:rPr lang="hr-HR" sz="18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Arial"/>
                        </a:rPr>
                        <a:t>Čvrsta ovojnica građena od celuloza. Javlja se kod biljnih stanica kojima daje pravilan oblik. 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hr-HR" sz="1800" dirty="0">
                        <a:solidFill>
                          <a:schemeClr val="tx1"/>
                        </a:solidFill>
                        <a:effectLst/>
                        <a:latin typeface="Arial"/>
                        <a:ea typeface="Arial"/>
                      </a:endParaRPr>
                    </a:p>
                    <a:p>
                      <a:pPr algn="ctr"/>
                      <a:r>
                        <a:rPr lang="hr-HR" sz="18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Arial"/>
                        </a:rPr>
                        <a:t>Duguljasto tjelešce u kojem se odvija proces oslobađanja energije (stanično disanje). 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hr-HR" sz="1800" dirty="0">
                        <a:solidFill>
                          <a:schemeClr val="tx1"/>
                        </a:solidFill>
                        <a:effectLst/>
                        <a:latin typeface="Arial"/>
                        <a:ea typeface="Arial"/>
                      </a:endParaRPr>
                    </a:p>
                    <a:p>
                      <a:pPr algn="ctr"/>
                      <a:endParaRPr lang="hr-HR" sz="1800" dirty="0">
                        <a:solidFill>
                          <a:schemeClr val="tx1"/>
                        </a:solidFill>
                        <a:effectLst/>
                        <a:latin typeface="Arial"/>
                        <a:ea typeface="Arial"/>
                      </a:endParaRPr>
                    </a:p>
                    <a:p>
                      <a:pPr algn="ctr"/>
                      <a:r>
                        <a:rPr lang="hr-HR" sz="18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Arial"/>
                        </a:rPr>
                        <a:t>Tjelešce nalik mjehuriću. Služi kao spremište tvari.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hr-HR" sz="1800" dirty="0">
                        <a:solidFill>
                          <a:srgbClr val="FF0000"/>
                        </a:solidFill>
                        <a:effectLst/>
                        <a:latin typeface="Arial"/>
                        <a:ea typeface="Arial"/>
                      </a:endParaRPr>
                    </a:p>
                    <a:p>
                      <a:pPr algn="ctr"/>
                      <a:r>
                        <a:rPr lang="hr-HR" sz="1800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Arial"/>
                        </a:rPr>
                        <a:t>Malena tjelešca u kojima se proizvode bjelančevine. 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hr-HR" sz="1800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Arial"/>
                        </a:rPr>
                        <a:t>Tjelešce koje sadrži biljne boje. Najčešće su zeleni (boja klorofil). Omogućava proces fotosinteze u biljnim stanicama. 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hr-HR" sz="1800" dirty="0">
                        <a:solidFill>
                          <a:srgbClr val="FF0000"/>
                        </a:solidFill>
                        <a:effectLst/>
                        <a:latin typeface="Arial"/>
                        <a:ea typeface="Arial"/>
                      </a:endParaRPr>
                    </a:p>
                    <a:p>
                      <a:pPr algn="ctr"/>
                      <a:r>
                        <a:rPr lang="hr-HR" sz="1800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Arial"/>
                        </a:rPr>
                        <a:t>Membranski sustav kanalića koji osigurava brzi prijenos tvari unutar stanice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43346" y="602673"/>
            <a:ext cx="2743200" cy="182880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6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JEZGRA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79619" y="602673"/>
            <a:ext cx="2743200" cy="182880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6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STANIČNA MEBRANA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22819" y="602673"/>
            <a:ext cx="2743200" cy="182880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6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CITOPLAZMA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6419" y="2431473"/>
            <a:ext cx="2743200" cy="182880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6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STANIČNA STIJENKA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79619" y="2431473"/>
            <a:ext cx="2743200" cy="182880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MITOHONDRIJ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22819" y="2431473"/>
            <a:ext cx="2743200" cy="182880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6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VAKUOLA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3346" y="4260273"/>
            <a:ext cx="2743200" cy="182880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6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RIBOSOMI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86546" y="4260273"/>
            <a:ext cx="2743200" cy="182880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6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KLOROPLAST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22819" y="4260273"/>
            <a:ext cx="2743200" cy="182880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6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MREŽA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6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KANALIĆA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46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613253"/>
              </p:ext>
            </p:extLst>
          </p:nvPr>
        </p:nvGraphicFramePr>
        <p:xfrm>
          <a:off x="1436486" y="476538"/>
          <a:ext cx="7523018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2786" y="0"/>
            <a:ext cx="2925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PONAVLJANJE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087830" y="552158"/>
            <a:ext cx="5925360" cy="838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087828" y="2533938"/>
            <a:ext cx="5925360" cy="838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087828" y="3579956"/>
            <a:ext cx="5925360" cy="838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087830" y="5692774"/>
            <a:ext cx="5925360" cy="838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087828" y="4572576"/>
            <a:ext cx="5925360" cy="838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087830" y="1566140"/>
            <a:ext cx="5925359" cy="838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1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29" y="1462498"/>
            <a:ext cx="5104792" cy="1980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9486" y="642196"/>
            <a:ext cx="4910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/>
              <a:t>OBILJEŽJA ŽIVIH BIĆA</a:t>
            </a:r>
            <a:endParaRPr lang="en-GB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35529" y="3574473"/>
            <a:ext cx="5354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Usna šupljina </a:t>
            </a:r>
            <a:r>
              <a:rPr kumimoji="0" lang="hr-HR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i zubi sadrže </a:t>
            </a:r>
            <a:r>
              <a:rPr kumimoji="0" lang="hr-HR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brojne </a:t>
            </a:r>
            <a:r>
              <a:rPr kumimoji="0" lang="hr-HR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bakterije</a:t>
            </a:r>
            <a:r>
              <a:rPr kumimoji="0" lang="hr-HR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i </a:t>
            </a:r>
            <a:r>
              <a:rPr kumimoji="0" lang="hr-HR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gljivice</a:t>
            </a:r>
            <a:r>
              <a:rPr kumimoji="0" lang="hr-HR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. 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90096" y="1462498"/>
            <a:ext cx="3179831" cy="6463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Čime se </a:t>
            </a:r>
            <a:r>
              <a:rPr kumimoji="0" lang="hr-HR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hrane</a:t>
            </a:r>
            <a:r>
              <a:rPr kumimoji="0" lang="hr-H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mikroorganizmi u usnoj šupljini?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90096" y="2452893"/>
            <a:ext cx="3179831" cy="92333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Koju </a:t>
            </a:r>
            <a:r>
              <a:rPr kumimoji="0" lang="hr-HR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razinu organizacije </a:t>
            </a:r>
            <a:r>
              <a:rPr kumimoji="0" lang="hr-H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predstavlja  usna šupljina  mikroorganizmima?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5529" y="4303348"/>
            <a:ext cx="8534398" cy="369332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Kojim </a:t>
            </a:r>
            <a:r>
              <a:rPr kumimoji="0" lang="hr-HR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postupcima</a:t>
            </a:r>
            <a:r>
              <a:rPr kumimoji="0" lang="hr-H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se povećava, a kojim smanjuje </a:t>
            </a:r>
            <a:r>
              <a:rPr kumimoji="0" lang="hr-HR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brojnost</a:t>
            </a:r>
            <a:r>
              <a:rPr kumimoji="0" lang="hr-H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populacije mikroorganizama?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529" y="4924670"/>
            <a:ext cx="8534398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Navedi još neki </a:t>
            </a:r>
            <a:r>
              <a:rPr kumimoji="0" lang="hr-HR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ekološki sustav </a:t>
            </a:r>
            <a:r>
              <a:rPr kumimoji="0" lang="hr-H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koji postoji </a:t>
            </a:r>
            <a:r>
              <a:rPr kumimoji="0" lang="hr-HR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unutar</a:t>
            </a:r>
            <a:r>
              <a:rPr kumimoji="0" lang="hr-H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ili</a:t>
            </a:r>
            <a:r>
              <a:rPr kumimoji="0" lang="hr-HR" sz="18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hr-HR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na površini </a:t>
            </a:r>
            <a:r>
              <a:rPr kumimoji="0" lang="hr-H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našeg tijela.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9068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9486" y="642196"/>
            <a:ext cx="4910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/>
              <a:t>OBILJEŽJA ŽIVIH BIĆA</a:t>
            </a:r>
            <a:endParaRPr lang="en-GB" sz="3200" b="1" dirty="0"/>
          </a:p>
        </p:txBody>
      </p:sp>
      <p:pic>
        <p:nvPicPr>
          <p:cNvPr id="2051" name="Picture 3" descr="F:\2. sli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17" y="1226971"/>
            <a:ext cx="7093527" cy="472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848285" y="1226971"/>
            <a:ext cx="2604655" cy="9559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/>
              <a:t>STARENJE I SMRT</a:t>
            </a:r>
            <a:endParaRPr lang="en-GB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848285" y="1233899"/>
            <a:ext cx="2604655" cy="95596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PRILAGODLJIVOST I</a:t>
            </a:r>
          </a:p>
          <a:p>
            <a:pPr algn="ctr"/>
            <a:r>
              <a:rPr lang="hr-HR" dirty="0"/>
              <a:t>EVOLUCIJA</a:t>
            </a:r>
            <a:endParaRPr lang="en-GB" dirty="0"/>
          </a:p>
        </p:txBody>
      </p:sp>
      <p:sp>
        <p:nvSpPr>
          <p:cNvPr id="14" name="Rounded Rectangle 13"/>
          <p:cNvSpPr/>
          <p:nvPr/>
        </p:nvSpPr>
        <p:spPr>
          <a:xfrm>
            <a:off x="848285" y="1233899"/>
            <a:ext cx="2604655" cy="955964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PODRAŽLJIVOST</a:t>
            </a:r>
            <a:endParaRPr lang="en-GB" dirty="0"/>
          </a:p>
        </p:txBody>
      </p:sp>
      <p:sp>
        <p:nvSpPr>
          <p:cNvPr id="15" name="Rounded Rectangle 14"/>
          <p:cNvSpPr/>
          <p:nvPr/>
        </p:nvSpPr>
        <p:spPr>
          <a:xfrm>
            <a:off x="848285" y="1226971"/>
            <a:ext cx="2604655" cy="95596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solidFill>
                  <a:schemeClr val="tx1"/>
                </a:solidFill>
              </a:rPr>
              <a:t>METABOLIZAM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48284" y="1226971"/>
            <a:ext cx="2604655" cy="95596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/>
              <a:t>RAZMNOŽAVANJE I NASLJEĐIVANJE</a:t>
            </a:r>
            <a:endParaRPr lang="en-GB" b="1" dirty="0"/>
          </a:p>
        </p:txBody>
      </p:sp>
      <p:sp>
        <p:nvSpPr>
          <p:cNvPr id="17" name="Rounded Rectangle 16"/>
          <p:cNvSpPr/>
          <p:nvPr/>
        </p:nvSpPr>
        <p:spPr>
          <a:xfrm>
            <a:off x="848285" y="1233899"/>
            <a:ext cx="2604655" cy="955964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/>
              <a:t>RAST  I RAZVOJ</a:t>
            </a:r>
            <a:endParaRPr lang="en-GB" b="1" dirty="0"/>
          </a:p>
        </p:txBody>
      </p:sp>
      <p:sp>
        <p:nvSpPr>
          <p:cNvPr id="18" name="Rounded Rectangle 17"/>
          <p:cNvSpPr/>
          <p:nvPr/>
        </p:nvSpPr>
        <p:spPr>
          <a:xfrm>
            <a:off x="848285" y="1226971"/>
            <a:ext cx="2604655" cy="95596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/>
              <a:t>STANIČNA GRAĐA</a:t>
            </a:r>
            <a:endParaRPr lang="en-GB" b="1" dirty="0"/>
          </a:p>
        </p:txBody>
      </p:sp>
      <p:pic>
        <p:nvPicPr>
          <p:cNvPr id="2052" name="Picture 4" descr="F:\smiley 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180" y="600632"/>
            <a:ext cx="1250109" cy="87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12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11111E-6 L 0.48472 0.005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36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96296E-6 L 0.50903 0.1893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51" y="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11111E-6 L 0.48646 0.3368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23" y="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11111E-6 L 0.44549 0.5166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4" y="2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96296E-6 L 0.19097 0.5145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49" y="2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0394 L 0.00469 0.5208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2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0941" y="928499"/>
            <a:ext cx="8714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>
                <a:solidFill>
                  <a:prstClr val="black"/>
                </a:solidFill>
              </a:rPr>
              <a:t>KAKO ZNAMO DA SMO GRAĐENI OD STANICA?</a:t>
            </a:r>
            <a:endParaRPr lang="en-GB" sz="3200" b="1" dirty="0">
              <a:solidFill>
                <a:prstClr val="black"/>
              </a:solidFill>
            </a:endParaRPr>
          </a:p>
        </p:txBody>
      </p:sp>
      <p:pic>
        <p:nvPicPr>
          <p:cNvPr id="3" name="Picture 3" descr="F:\Smiley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91" y="1220886"/>
            <a:ext cx="762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5691" y="1550282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itchFamily="2" charset="2"/>
              <a:buChar char="q"/>
            </a:pPr>
            <a:r>
              <a:rPr lang="hr-HR" b="1" dirty="0">
                <a:solidFill>
                  <a:prstClr val="black"/>
                </a:solidFill>
                <a:ea typeface="Arial"/>
              </a:rPr>
              <a:t>17. </a:t>
            </a:r>
            <a:r>
              <a:rPr lang="hr-HR" dirty="0">
                <a:solidFill>
                  <a:prstClr val="black"/>
                </a:solidFill>
                <a:ea typeface="Arial"/>
              </a:rPr>
              <a:t>stoljeće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5691" y="1919614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hr-HR" b="1" dirty="0">
                <a:ea typeface="Arial"/>
              </a:rPr>
              <a:t>Robert Hooke</a:t>
            </a:r>
            <a:r>
              <a:rPr lang="hr-HR" dirty="0">
                <a:ea typeface="Arial"/>
              </a:rPr>
              <a:t>-među prvima je promatrao stanice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5690" y="2343812"/>
            <a:ext cx="3034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hr-HR" dirty="0"/>
              <a:t>sam je izradio </a:t>
            </a:r>
            <a:r>
              <a:rPr lang="hr-HR" b="1" dirty="0"/>
              <a:t>mikroskop</a:t>
            </a:r>
            <a:endParaRPr lang="en-GB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817" y="2343812"/>
            <a:ext cx="4762500" cy="360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05690" y="2713144"/>
            <a:ext cx="2857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hr-HR" dirty="0"/>
              <a:t>promatrao je </a:t>
            </a:r>
            <a:r>
              <a:rPr lang="hr-HR" b="1" dirty="0"/>
              <a:t>prerez</a:t>
            </a:r>
            <a:r>
              <a:rPr lang="hr-HR" dirty="0"/>
              <a:t> pluta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5691" y="3110001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hr-HR" sz="2400" dirty="0"/>
              <a:t>promatrane strukture </a:t>
            </a:r>
            <a:r>
              <a:rPr lang="hr-HR" sz="2400" dirty="0">
                <a:solidFill>
                  <a:schemeClr val="bg1"/>
                </a:solidFill>
              </a:rPr>
              <a:t>nazvao je </a:t>
            </a:r>
            <a:r>
              <a:rPr lang="hr-HR" sz="2400" b="1" dirty="0">
                <a:solidFill>
                  <a:schemeClr val="bg1"/>
                </a:solidFill>
              </a:rPr>
              <a:t>STANICAMA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5691" y="4567443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hr-HR" dirty="0">
                <a:solidFill>
                  <a:prstClr val="black"/>
                </a:solidFill>
                <a:highlight>
                  <a:srgbClr val="FFFFFF"/>
                </a:highlight>
                <a:ea typeface="Arial"/>
              </a:rPr>
              <a:t>Antonie van </a:t>
            </a:r>
            <a:r>
              <a:rPr lang="hr-HR" b="1" dirty="0">
                <a:solidFill>
                  <a:prstClr val="black"/>
                </a:solidFill>
                <a:highlight>
                  <a:srgbClr val="FFFFFF"/>
                </a:highlight>
                <a:ea typeface="Arial"/>
              </a:rPr>
              <a:t>Leeuwenhoek </a:t>
            </a:r>
            <a:endParaRPr lang="en-GB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05690" y="4969041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hr-HR" dirty="0"/>
              <a:t>prvi promatrao i opisao </a:t>
            </a:r>
            <a:r>
              <a:rPr lang="hr-HR" b="1" dirty="0"/>
              <a:t>žive</a:t>
            </a:r>
            <a:r>
              <a:rPr lang="hr-HR" dirty="0"/>
              <a:t> stanice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551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waterweed-1582259_960_7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719" y="744403"/>
            <a:ext cx="3463205" cy="347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5638800" y="997527"/>
            <a:ext cx="3297382" cy="1212272"/>
          </a:xfrm>
          <a:prstGeom prst="wedgeRoundRectCallout">
            <a:avLst>
              <a:gd name="adj1" fmla="val -64656"/>
              <a:gd name="adj2" fmla="val 36742"/>
              <a:gd name="adj3" fmla="val 16667"/>
            </a:avLst>
          </a:prstGeom>
          <a:solidFill>
            <a:srgbClr val="9BBB59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Kako se naziva organizacijska razina koju grade istovjetne stanice slične ili jednake funkcije?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5638800" y="2292927"/>
            <a:ext cx="3297382" cy="1004455"/>
          </a:xfrm>
          <a:prstGeom prst="wedgeRoundRectCallout">
            <a:avLst>
              <a:gd name="adj1" fmla="val -63257"/>
              <a:gd name="adj2" fmla="val -23106"/>
              <a:gd name="adj3" fmla="val 16667"/>
            </a:avLst>
          </a:prstGeom>
          <a:solidFill>
            <a:srgbClr val="9BBB59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Objasni koju vrstu stanica prikazuje slika.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5652654" y="3338945"/>
            <a:ext cx="3283527" cy="1260764"/>
          </a:xfrm>
          <a:prstGeom prst="wedgeRoundRectCallout">
            <a:avLst>
              <a:gd name="adj1" fmla="val -66007"/>
              <a:gd name="adj2" fmla="val -65341"/>
              <a:gd name="adj3" fmla="val 16667"/>
            </a:avLst>
          </a:prstGeom>
          <a:solidFill>
            <a:srgbClr val="9BBB59">
              <a:lumMod val="5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Navedi koje  su strukture vidljive svjetlosnim mikroskopom.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1891145" y="4458398"/>
            <a:ext cx="4814455" cy="1914693"/>
          </a:xfrm>
          <a:prstGeom prst="wedgeEllipseCallout">
            <a:avLst>
              <a:gd name="adj1" fmla="val 14279"/>
              <a:gd name="adj2" fmla="val -108265"/>
            </a:avLst>
          </a:prstGeom>
          <a:solidFill>
            <a:srgbClr val="92D05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Arial"/>
                <a:cs typeface="+mn-cs"/>
              </a:rPr>
              <a:t>Objasni može li svaka od prikazanih stanica funkcionirati sama za sebe ili je važno da stanice međusobno komuniciraju.</a:t>
            </a:r>
            <a:endParaRPr kumimoji="0" lang="en-GB" sz="18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1667" y="-1"/>
            <a:ext cx="8714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>
                <a:solidFill>
                  <a:prstClr val="black"/>
                </a:solidFill>
              </a:rPr>
              <a:t>KAKO ZNAMO DA SMO GRAĐENI OD STANICA?</a:t>
            </a:r>
            <a:endParaRPr lang="en-GB" sz="3200" b="1" dirty="0">
              <a:solidFill>
                <a:prstClr val="black"/>
              </a:solidFill>
            </a:endParaRPr>
          </a:p>
        </p:txBody>
      </p:sp>
      <p:pic>
        <p:nvPicPr>
          <p:cNvPr id="4099" name="Picture 3" descr="F:\Smiley 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0819" y="0"/>
            <a:ext cx="8645236" cy="576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smiley 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48" y="536283"/>
            <a:ext cx="6396698" cy="447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47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8771" y="635226"/>
            <a:ext cx="3140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hr-HR" sz="2800" b="1" kern="0" dirty="0"/>
              <a:t>STANIČNA TEORIJA:</a:t>
            </a:r>
            <a:endParaRPr lang="en-GB" sz="2800" b="1" kern="0" dirty="0"/>
          </a:p>
        </p:txBody>
      </p:sp>
      <p:sp>
        <p:nvSpPr>
          <p:cNvPr id="5" name="Horizontal Scroll 4"/>
          <p:cNvSpPr/>
          <p:nvPr/>
        </p:nvSpPr>
        <p:spPr>
          <a:xfrm>
            <a:off x="609599" y="2915055"/>
            <a:ext cx="8028709" cy="3042400"/>
          </a:xfrm>
          <a:prstGeom prst="horizontalScroll">
            <a:avLst/>
          </a:prstGeom>
          <a:solidFill>
            <a:schemeClr val="bg1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marL="342900" marR="0" lvl="0" indent="-34290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Char char="-"/>
              <a:tabLst/>
              <a:defRPr/>
            </a:pPr>
            <a:r>
              <a:rPr kumimoji="0" lang="hr-H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Calibri"/>
                <a:ea typeface="Arial"/>
                <a:cs typeface="+mn-cs"/>
              </a:rPr>
              <a:t>sva živa bića su izgrađena od </a:t>
            </a:r>
            <a:r>
              <a:rPr kumimoji="0" lang="hr-H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Calibri"/>
                <a:ea typeface="Arial"/>
                <a:cs typeface="+mn-cs"/>
              </a:rPr>
              <a:t>jedne </a:t>
            </a:r>
            <a:r>
              <a:rPr kumimoji="0" lang="hr-H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Calibri"/>
                <a:ea typeface="Arial"/>
                <a:cs typeface="+mn-cs"/>
              </a:rPr>
              <a:t>ili </a:t>
            </a:r>
            <a:r>
              <a:rPr kumimoji="0" lang="hr-H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Calibri"/>
                <a:ea typeface="Arial"/>
                <a:cs typeface="+mn-cs"/>
              </a:rPr>
              <a:t>više</a:t>
            </a:r>
            <a:r>
              <a:rPr kumimoji="0" lang="hr-H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Calibri"/>
                <a:ea typeface="Arial"/>
                <a:cs typeface="+mn-cs"/>
              </a:rPr>
              <a:t> stanica</a:t>
            </a:r>
          </a:p>
          <a:p>
            <a:pPr marR="0" lvl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"/>
              <a:cs typeface="+mn-cs"/>
            </a:endParaRPr>
          </a:p>
          <a:p>
            <a:pPr marL="342900" marR="0" lvl="0" indent="-34290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Char char="-"/>
              <a:tabLst/>
              <a:defRPr/>
            </a:pPr>
            <a:r>
              <a:rPr kumimoji="0" lang="hr-H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Calibri"/>
                <a:ea typeface="Arial"/>
                <a:cs typeface="+mn-cs"/>
              </a:rPr>
              <a:t>stanica je osnovna </a:t>
            </a:r>
            <a:r>
              <a:rPr kumimoji="0" lang="hr-H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Calibri"/>
                <a:ea typeface="Arial"/>
                <a:cs typeface="+mn-cs"/>
              </a:rPr>
              <a:t>građevna </a:t>
            </a:r>
            <a:r>
              <a:rPr kumimoji="0" lang="hr-H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Calibri"/>
                <a:ea typeface="Arial"/>
                <a:cs typeface="+mn-cs"/>
              </a:rPr>
              <a:t>i </a:t>
            </a:r>
            <a:r>
              <a:rPr kumimoji="0" lang="hr-H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Calibri"/>
                <a:ea typeface="Arial"/>
                <a:cs typeface="+mn-cs"/>
              </a:rPr>
              <a:t>funkcionalna</a:t>
            </a:r>
            <a:r>
              <a:rPr kumimoji="0" lang="hr-H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Calibri"/>
                <a:ea typeface="Arial"/>
                <a:cs typeface="+mn-cs"/>
              </a:rPr>
              <a:t> jedinica živih bića</a:t>
            </a:r>
          </a:p>
          <a:p>
            <a:pPr marR="0" lvl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r-H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FF"/>
              </a:highlight>
              <a:uLnTx/>
              <a:uFillTx/>
              <a:latin typeface="Calibri"/>
              <a:ea typeface="Arial"/>
              <a:cs typeface="+mn-cs"/>
            </a:endParaRPr>
          </a:p>
          <a:p>
            <a:pPr marL="342900" marR="0" lvl="0" indent="-34290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Char char="-"/>
              <a:tabLst/>
              <a:defRPr/>
            </a:pPr>
            <a:r>
              <a:rPr kumimoji="0" lang="hr-H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Calibri"/>
                <a:ea typeface="Arial"/>
                <a:cs typeface="+mn-cs"/>
              </a:rPr>
              <a:t>nove</a:t>
            </a:r>
            <a:r>
              <a:rPr kumimoji="0" lang="hr-H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Calibri"/>
                <a:ea typeface="Arial"/>
                <a:cs typeface="+mn-cs"/>
              </a:rPr>
              <a:t> stanice mogu nastati samo iz već </a:t>
            </a:r>
            <a:r>
              <a:rPr kumimoji="0" lang="hr-H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Calibri"/>
                <a:ea typeface="Arial"/>
                <a:cs typeface="+mn-cs"/>
              </a:rPr>
              <a:t>postojećih</a:t>
            </a:r>
            <a:r>
              <a:rPr kumimoji="0" lang="hr-H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Calibri"/>
                <a:ea typeface="Arial"/>
                <a:cs typeface="+mn-cs"/>
              </a:rPr>
              <a:t> stanica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123" name="Picture 3" descr="F:\11. sli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371" y="3661633"/>
            <a:ext cx="1025567" cy="154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CEECE5-E8A9-43D6-94B7-6BA7999F610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67344" y="1609513"/>
            <a:ext cx="1465705" cy="14029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C24B96-FB09-48BF-986B-8446ABACC18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64760" y="1609494"/>
            <a:ext cx="1463775" cy="14011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F26468-70FA-4547-824E-4AD634107DB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69752" y="1592261"/>
            <a:ext cx="1445734" cy="138385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1352" y="1624343"/>
            <a:ext cx="1391297" cy="1400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1869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685800"/>
            <a:ext cx="3946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PROKARIOTI</a:t>
            </a:r>
            <a:r>
              <a:rPr kumimoji="0" lang="hr-HR" sz="28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I EUKARIOTI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4163291" y="2296660"/>
            <a:ext cx="4038600" cy="2895600"/>
          </a:xfrm>
          <a:prstGeom prst="cloud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Obrazloži </a:t>
            </a:r>
            <a:r>
              <a:rPr kumimoji="0" lang="hr-HR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koja</a:t>
            </a:r>
            <a:r>
              <a:rPr kumimoji="0" lang="hr-H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je stanica  </a:t>
            </a:r>
            <a:r>
              <a:rPr kumimoji="0" lang="hr-HR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složenije </a:t>
            </a:r>
            <a:r>
              <a:rPr kumimoji="0" lang="hr-H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građe- bakterijska, biljna ili životinjska.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038060-40A5-4941-8906-8C190507C0C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03100" y="1209020"/>
            <a:ext cx="2273153" cy="507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35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ell cross section structure detailed anatom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9600"/>
            <a:ext cx="4012659" cy="419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6" descr="Illustration of a plant ce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99052" y="2590865"/>
            <a:ext cx="3544948" cy="327710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traight Connector 6"/>
          <p:cNvCxnSpPr/>
          <p:nvPr/>
        </p:nvCxnSpPr>
        <p:spPr>
          <a:xfrm flipH="1">
            <a:off x="5334000" y="3810000"/>
            <a:ext cx="1027052" cy="1066800"/>
          </a:xfrm>
          <a:prstGeom prst="line">
            <a:avLst/>
          </a:prstGeom>
          <a:noFill/>
          <a:ln w="9525" cap="flat" cmpd="sng" algn="ctr">
            <a:noFill/>
            <a:prstDash val="solid"/>
          </a:ln>
          <a:effectLst/>
        </p:spPr>
      </p:cxnSp>
      <p:cxnSp>
        <p:nvCxnSpPr>
          <p:cNvPr id="8" name="Straight Connector 7"/>
          <p:cNvCxnSpPr/>
          <p:nvPr/>
        </p:nvCxnSpPr>
        <p:spPr>
          <a:xfrm flipH="1">
            <a:off x="5486400" y="3962400"/>
            <a:ext cx="1027052" cy="1066800"/>
          </a:xfrm>
          <a:prstGeom prst="line">
            <a:avLst/>
          </a:prstGeom>
          <a:noFill/>
          <a:ln w="9525" cap="flat" cmpd="sng" algn="ctr">
            <a:noFill/>
            <a:prstDash val="solid"/>
          </a:ln>
          <a:effectLst/>
        </p:spPr>
      </p:cxnSp>
      <p:cxnSp>
        <p:nvCxnSpPr>
          <p:cNvPr id="9" name="Straight Connector 8"/>
          <p:cNvCxnSpPr/>
          <p:nvPr/>
        </p:nvCxnSpPr>
        <p:spPr>
          <a:xfrm flipH="1">
            <a:off x="5638800" y="4114800"/>
            <a:ext cx="1027052" cy="1066800"/>
          </a:xfrm>
          <a:prstGeom prst="line">
            <a:avLst/>
          </a:prstGeom>
          <a:noFill/>
          <a:ln w="9525" cap="flat" cmpd="sng" algn="ctr">
            <a:noFill/>
            <a:prstDash val="solid"/>
          </a:ln>
          <a:effectLst/>
        </p:spPr>
      </p:cxnSp>
      <p:cxnSp>
        <p:nvCxnSpPr>
          <p:cNvPr id="10" name="Straight Connector 9"/>
          <p:cNvCxnSpPr/>
          <p:nvPr/>
        </p:nvCxnSpPr>
        <p:spPr>
          <a:xfrm flipH="1">
            <a:off x="5791200" y="4267200"/>
            <a:ext cx="1027052" cy="1066800"/>
          </a:xfrm>
          <a:prstGeom prst="line">
            <a:avLst/>
          </a:prstGeom>
          <a:noFill/>
          <a:ln w="9525" cap="flat" cmpd="sng" algn="ctr">
            <a:noFill/>
            <a:prstDash val="solid"/>
          </a:ln>
          <a:effectLst/>
        </p:spPr>
      </p:cxnSp>
      <p:cxnSp>
        <p:nvCxnSpPr>
          <p:cNvPr id="11" name="Straight Connector 10"/>
          <p:cNvCxnSpPr/>
          <p:nvPr/>
        </p:nvCxnSpPr>
        <p:spPr>
          <a:xfrm flipH="1">
            <a:off x="5943600" y="4419600"/>
            <a:ext cx="1027052" cy="1066800"/>
          </a:xfrm>
          <a:prstGeom prst="line">
            <a:avLst/>
          </a:prstGeom>
          <a:noFill/>
          <a:ln w="9525" cap="flat" cmpd="sng" algn="ctr">
            <a:noFill/>
            <a:prstDash val="solid"/>
          </a:ln>
          <a:effectLst/>
        </p:spPr>
      </p:cxnSp>
      <p:cxnSp>
        <p:nvCxnSpPr>
          <p:cNvPr id="12" name="Straight Connector 11"/>
          <p:cNvCxnSpPr/>
          <p:nvPr/>
        </p:nvCxnSpPr>
        <p:spPr>
          <a:xfrm flipH="1">
            <a:off x="6096000" y="4572000"/>
            <a:ext cx="1027052" cy="1066800"/>
          </a:xfrm>
          <a:prstGeom prst="line">
            <a:avLst/>
          </a:prstGeom>
          <a:noFill/>
          <a:ln w="9525" cap="flat" cmpd="sng" algn="ctr">
            <a:noFill/>
            <a:prstDash val="solid"/>
          </a:ln>
          <a:effectLst/>
        </p:spPr>
      </p:cxnSp>
      <p:cxnSp>
        <p:nvCxnSpPr>
          <p:cNvPr id="13" name="Straight Connector 12"/>
          <p:cNvCxnSpPr/>
          <p:nvPr/>
        </p:nvCxnSpPr>
        <p:spPr>
          <a:xfrm flipH="1">
            <a:off x="6248400" y="4724400"/>
            <a:ext cx="1027052" cy="1066800"/>
          </a:xfrm>
          <a:prstGeom prst="line">
            <a:avLst/>
          </a:prstGeom>
          <a:noFill/>
          <a:ln w="9525" cap="flat" cmpd="sng" algn="ctr">
            <a:noFill/>
            <a:prstDash val="solid"/>
          </a:ln>
          <a:effectLst/>
        </p:spPr>
      </p:cxnSp>
      <p:cxnSp>
        <p:nvCxnSpPr>
          <p:cNvPr id="14" name="Straight Connector 13"/>
          <p:cNvCxnSpPr/>
          <p:nvPr/>
        </p:nvCxnSpPr>
        <p:spPr>
          <a:xfrm flipH="1">
            <a:off x="6400800" y="4876800"/>
            <a:ext cx="1027052" cy="1066800"/>
          </a:xfrm>
          <a:prstGeom prst="line">
            <a:avLst/>
          </a:prstGeom>
          <a:noFill/>
          <a:ln w="9525" cap="flat" cmpd="sng" algn="ctr">
            <a:noFill/>
            <a:prstDash val="solid"/>
          </a:ln>
          <a:effectLst/>
        </p:spPr>
      </p:cxnSp>
      <p:cxnSp>
        <p:nvCxnSpPr>
          <p:cNvPr id="15" name="Straight Connector 14"/>
          <p:cNvCxnSpPr/>
          <p:nvPr/>
        </p:nvCxnSpPr>
        <p:spPr>
          <a:xfrm flipH="1">
            <a:off x="6553200" y="5029200"/>
            <a:ext cx="1027052" cy="1066800"/>
          </a:xfrm>
          <a:prstGeom prst="line">
            <a:avLst/>
          </a:prstGeom>
          <a:noFill/>
          <a:ln w="9525" cap="flat" cmpd="sng" algn="ctr">
            <a:noFill/>
            <a:prstDash val="solid"/>
          </a:ln>
          <a:effectLst/>
        </p:spPr>
      </p:cxnSp>
      <p:cxnSp>
        <p:nvCxnSpPr>
          <p:cNvPr id="16" name="Straight Connector 15"/>
          <p:cNvCxnSpPr/>
          <p:nvPr/>
        </p:nvCxnSpPr>
        <p:spPr>
          <a:xfrm flipH="1">
            <a:off x="6705600" y="5181600"/>
            <a:ext cx="1027052" cy="1066800"/>
          </a:xfrm>
          <a:prstGeom prst="line">
            <a:avLst/>
          </a:prstGeom>
          <a:noFill/>
          <a:ln w="9525" cap="flat" cmpd="sng" algn="ctr">
            <a:noFill/>
            <a:prstDash val="solid"/>
          </a:ln>
          <a:effectLst/>
        </p:spPr>
      </p:cxnSp>
      <p:cxnSp>
        <p:nvCxnSpPr>
          <p:cNvPr id="17" name="Straight Connector 16"/>
          <p:cNvCxnSpPr>
            <a:endCxn id="30" idx="1"/>
          </p:cNvCxnSpPr>
          <p:nvPr/>
        </p:nvCxnSpPr>
        <p:spPr>
          <a:xfrm flipV="1">
            <a:off x="2553557" y="381000"/>
            <a:ext cx="1436296" cy="685801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8" name="Straight Connector 17"/>
          <p:cNvCxnSpPr>
            <a:stCxn id="30" idx="3"/>
          </p:cNvCxnSpPr>
          <p:nvPr/>
        </p:nvCxnSpPr>
        <p:spPr>
          <a:xfrm>
            <a:off x="5847526" y="381000"/>
            <a:ext cx="2229674" cy="2414908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9" name="Straight Connector 18"/>
          <p:cNvCxnSpPr>
            <a:stCxn id="35" idx="3"/>
          </p:cNvCxnSpPr>
          <p:nvPr/>
        </p:nvCxnSpPr>
        <p:spPr>
          <a:xfrm>
            <a:off x="5447348" y="2114551"/>
            <a:ext cx="1105852" cy="1752266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0" name="Straight Connector 19"/>
          <p:cNvCxnSpPr/>
          <p:nvPr/>
        </p:nvCxnSpPr>
        <p:spPr>
          <a:xfrm>
            <a:off x="3164374" y="2276476"/>
            <a:ext cx="645626" cy="42862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1" name="Straight Connector 20"/>
          <p:cNvCxnSpPr>
            <a:stCxn id="36" idx="3"/>
          </p:cNvCxnSpPr>
          <p:nvPr/>
        </p:nvCxnSpPr>
        <p:spPr>
          <a:xfrm>
            <a:off x="5011215" y="3448417"/>
            <a:ext cx="1192492" cy="585484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2" name="Straight Connector 21"/>
          <p:cNvCxnSpPr/>
          <p:nvPr/>
        </p:nvCxnSpPr>
        <p:spPr>
          <a:xfrm>
            <a:off x="2856271" y="2795908"/>
            <a:ext cx="1090218" cy="633092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3" name="Straight Connector 22"/>
          <p:cNvCxnSpPr>
            <a:stCxn id="33" idx="3"/>
          </p:cNvCxnSpPr>
          <p:nvPr/>
        </p:nvCxnSpPr>
        <p:spPr>
          <a:xfrm flipV="1">
            <a:off x="5348436" y="4724400"/>
            <a:ext cx="979096" cy="830058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4" name="Straight Connector 23"/>
          <p:cNvCxnSpPr>
            <a:endCxn id="31" idx="1"/>
          </p:cNvCxnSpPr>
          <p:nvPr/>
        </p:nvCxnSpPr>
        <p:spPr>
          <a:xfrm flipV="1">
            <a:off x="2793459" y="952500"/>
            <a:ext cx="1140068" cy="96725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5" name="Straight Connector 24"/>
          <p:cNvCxnSpPr/>
          <p:nvPr/>
        </p:nvCxnSpPr>
        <p:spPr>
          <a:xfrm>
            <a:off x="5759821" y="952500"/>
            <a:ext cx="2317379" cy="2705102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6" name="Straight Connector 25"/>
          <p:cNvCxnSpPr/>
          <p:nvPr/>
        </p:nvCxnSpPr>
        <p:spPr>
          <a:xfrm>
            <a:off x="4941495" y="2981659"/>
            <a:ext cx="1377120" cy="885158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7" name="Straight Connector 26"/>
          <p:cNvCxnSpPr/>
          <p:nvPr/>
        </p:nvCxnSpPr>
        <p:spPr>
          <a:xfrm>
            <a:off x="5759821" y="1607320"/>
            <a:ext cx="1058431" cy="1627085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8" name="Straight Connector 27"/>
          <p:cNvCxnSpPr/>
          <p:nvPr/>
        </p:nvCxnSpPr>
        <p:spPr>
          <a:xfrm>
            <a:off x="4941495" y="4290948"/>
            <a:ext cx="1636652" cy="152782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9" name="Straight Connector 28"/>
          <p:cNvCxnSpPr/>
          <p:nvPr/>
        </p:nvCxnSpPr>
        <p:spPr>
          <a:xfrm>
            <a:off x="2498491" y="3657602"/>
            <a:ext cx="992272" cy="571817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30" name="Rounded Rectangle 29"/>
          <p:cNvSpPr/>
          <p:nvPr/>
        </p:nvSpPr>
        <p:spPr>
          <a:xfrm>
            <a:off x="3989853" y="152400"/>
            <a:ext cx="1857673" cy="457200"/>
          </a:xfrm>
          <a:prstGeom prst="roundRect">
            <a:avLst/>
          </a:prstGeom>
          <a:solidFill>
            <a:srgbClr val="8064A2">
              <a:lumMod val="75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jezgra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933527" y="723900"/>
            <a:ext cx="1857673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mreža kanalića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452769" y="4000500"/>
            <a:ext cx="1488726" cy="6858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stanična membrana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490763" y="5325858"/>
            <a:ext cx="1857673" cy="457200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stanična stijenka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3623703" y="2581340"/>
            <a:ext cx="1857673" cy="457200"/>
          </a:xfrm>
          <a:prstGeom prst="roundRect">
            <a:avLst/>
          </a:prstGeom>
          <a:solidFill>
            <a:srgbClr val="4F81BD">
              <a:lumMod val="75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citoplazma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3589675" y="1885951"/>
            <a:ext cx="1857673" cy="457200"/>
          </a:xfrm>
          <a:prstGeom prst="roundRect">
            <a:avLst/>
          </a:prstGeom>
          <a:solidFill>
            <a:srgbClr val="00B05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kloroplast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3623703" y="3234405"/>
            <a:ext cx="1387512" cy="428023"/>
          </a:xfrm>
          <a:prstGeom prst="roundRect">
            <a:avLst/>
          </a:prstGeom>
          <a:solidFill>
            <a:srgbClr val="FF33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mitohondrij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4678624" y="1294890"/>
            <a:ext cx="1857673" cy="457200"/>
          </a:xfrm>
          <a:prstGeom prst="roundRect">
            <a:avLst/>
          </a:prstGeom>
          <a:solidFill>
            <a:srgbClr val="00B0F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vakuola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457200" y="447675"/>
            <a:ext cx="1857673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ribosom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962363" y="5753100"/>
            <a:ext cx="1857673" cy="4572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ribosom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0" name="Straight Connector 39"/>
          <p:cNvCxnSpPr>
            <a:endCxn id="38" idx="2"/>
          </p:cNvCxnSpPr>
          <p:nvPr/>
        </p:nvCxnSpPr>
        <p:spPr>
          <a:xfrm flipV="1">
            <a:off x="1386036" y="904875"/>
            <a:ext cx="1" cy="1014875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41" name="Straight Connector 40"/>
          <p:cNvCxnSpPr>
            <a:endCxn id="39" idx="0"/>
          </p:cNvCxnSpPr>
          <p:nvPr/>
        </p:nvCxnSpPr>
        <p:spPr>
          <a:xfrm>
            <a:off x="7427852" y="3662428"/>
            <a:ext cx="463348" cy="2090672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43" name="TextBox 42"/>
          <p:cNvSpPr txBox="1"/>
          <p:nvPr/>
        </p:nvSpPr>
        <p:spPr>
          <a:xfrm>
            <a:off x="1466490" y="5891841"/>
            <a:ext cx="55899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/>
              <a:t>STANIČNE STRUKTURE I NJIHOVE ZADAĆE</a:t>
            </a:r>
          </a:p>
        </p:txBody>
      </p:sp>
    </p:spTree>
    <p:extLst>
      <p:ext uri="{BB962C8B-B14F-4D97-AF65-F5344CB8AC3E}">
        <p14:creationId xmlns:p14="http://schemas.microsoft.com/office/powerpoint/2010/main" val="333456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5578415" y="905773"/>
            <a:ext cx="2971800" cy="1355785"/>
          </a:xfrm>
          <a:prstGeom prst="wedgeRoundRectCallout">
            <a:avLst>
              <a:gd name="adj1" fmla="val -64656"/>
              <a:gd name="adj2" fmla="val 36742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Kako se naziva </a:t>
            </a:r>
            <a:r>
              <a:rPr lang="hr-HR" b="1" dirty="0">
                <a:solidFill>
                  <a:schemeClr val="tx1"/>
                </a:solidFill>
              </a:rPr>
              <a:t>organizacijska razina </a:t>
            </a:r>
            <a:r>
              <a:rPr lang="hr-HR" dirty="0">
                <a:solidFill>
                  <a:schemeClr val="tx1"/>
                </a:solidFill>
              </a:rPr>
              <a:t>koju grade istovjetne stanice slične ili jednake funkcije?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5595668" y="2380890"/>
            <a:ext cx="2971800" cy="1145614"/>
          </a:xfrm>
          <a:prstGeom prst="wedgeRoundRectCallout">
            <a:avLst>
              <a:gd name="adj1" fmla="val -63257"/>
              <a:gd name="adj2" fmla="val -23106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Objasni koju vrstu </a:t>
            </a:r>
            <a:r>
              <a:rPr lang="hr-HR" b="1" dirty="0">
                <a:solidFill>
                  <a:schemeClr val="tx1"/>
                </a:solidFill>
              </a:rPr>
              <a:t>stanica </a:t>
            </a:r>
            <a:r>
              <a:rPr lang="hr-HR" dirty="0">
                <a:solidFill>
                  <a:schemeClr val="tx1"/>
                </a:solidFill>
              </a:rPr>
              <a:t>prikazuje slika.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5669908" y="3597214"/>
            <a:ext cx="2971800" cy="1087451"/>
          </a:xfrm>
          <a:prstGeom prst="wedgeRoundRectCallout">
            <a:avLst>
              <a:gd name="adj1" fmla="val -74446"/>
              <a:gd name="adj2" fmla="val -70835"/>
              <a:gd name="adj3" fmla="val 16667"/>
            </a:avLst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Navedi koje  su </a:t>
            </a:r>
            <a:r>
              <a:rPr lang="hr-HR" b="1" dirty="0"/>
              <a:t>strukture </a:t>
            </a:r>
            <a:r>
              <a:rPr lang="hr-HR" dirty="0"/>
              <a:t>vidljive svjetlosnim mikroskopom.</a:t>
            </a:r>
            <a:endParaRPr lang="en-GB" dirty="0"/>
          </a:p>
        </p:txBody>
      </p:sp>
      <p:sp>
        <p:nvSpPr>
          <p:cNvPr id="7" name="Oval Callout 6"/>
          <p:cNvSpPr/>
          <p:nvPr/>
        </p:nvSpPr>
        <p:spPr>
          <a:xfrm>
            <a:off x="380999" y="4527671"/>
            <a:ext cx="5830019" cy="1632897"/>
          </a:xfrm>
          <a:prstGeom prst="wedgeEllipseCallout">
            <a:avLst>
              <a:gd name="adj1" fmla="val 13128"/>
              <a:gd name="adj2" fmla="val -74980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>
                <a:solidFill>
                  <a:schemeClr val="tx1"/>
                </a:solidFill>
                <a:latin typeface="Arial"/>
                <a:ea typeface="Arial"/>
              </a:rPr>
              <a:t>Objasni može li </a:t>
            </a:r>
            <a:r>
              <a:rPr lang="hr-HR" sz="1600" b="1" dirty="0">
                <a:solidFill>
                  <a:schemeClr val="tx1"/>
                </a:solidFill>
                <a:latin typeface="Arial"/>
                <a:ea typeface="Arial"/>
              </a:rPr>
              <a:t>svaka</a:t>
            </a:r>
            <a:r>
              <a:rPr lang="hr-HR" sz="1600" dirty="0">
                <a:solidFill>
                  <a:schemeClr val="tx1"/>
                </a:solidFill>
                <a:latin typeface="Arial"/>
                <a:ea typeface="Arial"/>
              </a:rPr>
              <a:t> od prikazanih stanica </a:t>
            </a:r>
            <a:r>
              <a:rPr lang="hr-HR" sz="1600" b="1" dirty="0">
                <a:solidFill>
                  <a:schemeClr val="tx1"/>
                </a:solidFill>
                <a:latin typeface="Arial"/>
                <a:ea typeface="Arial"/>
              </a:rPr>
              <a:t>funkcionirati</a:t>
            </a:r>
            <a:r>
              <a:rPr lang="hr-HR" sz="1600" dirty="0">
                <a:solidFill>
                  <a:schemeClr val="tx1"/>
                </a:solidFill>
                <a:latin typeface="Arial"/>
                <a:ea typeface="Arial"/>
              </a:rPr>
              <a:t> sama za sebe ili je važno da stanice </a:t>
            </a:r>
            <a:r>
              <a:rPr lang="hr-HR" sz="1600" b="1" dirty="0">
                <a:solidFill>
                  <a:schemeClr val="tx1"/>
                </a:solidFill>
                <a:latin typeface="Arial"/>
                <a:ea typeface="Arial"/>
              </a:rPr>
              <a:t>međusobno</a:t>
            </a:r>
            <a:r>
              <a:rPr lang="hr-HR" sz="1600" dirty="0">
                <a:solidFill>
                  <a:schemeClr val="tx1"/>
                </a:solidFill>
                <a:latin typeface="Arial"/>
                <a:ea typeface="Arial"/>
              </a:rPr>
              <a:t> komuniciraju.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4286" y="474452"/>
            <a:ext cx="5589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/>
              <a:t>STANIČNE STRUKTURE I NJIHOVE ZADAĆE</a:t>
            </a:r>
          </a:p>
        </p:txBody>
      </p:sp>
      <p:pic>
        <p:nvPicPr>
          <p:cNvPr id="2050" name="Picture 2" descr="F:\shutterstock_7149951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90" y="1301602"/>
            <a:ext cx="4112969" cy="274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46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Tema sustava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sustava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sustava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Tema sustava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sustava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sustava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Tema sustava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sustava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sustava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Tema sustava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sustava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sustava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Tema sustava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sustava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sustava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</TotalTime>
  <Words>569</Words>
  <Application>Microsoft Office PowerPoint</Application>
  <PresentationFormat>On-screen Show (4:3)</PresentationFormat>
  <Paragraphs>102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</vt:lpstr>
      <vt:lpstr>Calibri</vt:lpstr>
      <vt:lpstr>Calibri Light</vt:lpstr>
      <vt:lpstr>Symbol</vt:lpstr>
      <vt:lpstr>Wingdings</vt:lpstr>
      <vt:lpstr>Tema sustava Office</vt:lpstr>
      <vt:lpstr>Office Theme</vt:lpstr>
      <vt:lpstr>1_Office Theme</vt:lpstr>
      <vt:lpstr>2_Office Theme</vt:lpstr>
      <vt:lpstr>3_Office Theme</vt:lpstr>
      <vt:lpstr>4_Office Theme</vt:lpstr>
      <vt:lpstr>ORGANIZIRANOST PRIRODE I OBILJEŽJA ŽIVIH BIĆA Građa i obilježja živih bića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1.ORGANIZIRANOST PRIRODE I OBILJEŽJA ŽIVIH BIĆA Organizacijske razine u prirodi</dc:title>
  <dc:creator>Ljubljanica</dc:creator>
  <cp:lastModifiedBy>Ana Kodžoman</cp:lastModifiedBy>
  <cp:revision>20</cp:revision>
  <dcterms:created xsi:type="dcterms:W3CDTF">2019-05-27T09:14:20Z</dcterms:created>
  <dcterms:modified xsi:type="dcterms:W3CDTF">2019-06-02T08:52:53Z</dcterms:modified>
</cp:coreProperties>
</file>